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9" r:id="rId11"/>
    <p:sldId id="270" r:id="rId12"/>
    <p:sldId id="271" r:id="rId13"/>
    <p:sldId id="274" r:id="rId14"/>
    <p:sldId id="273" r:id="rId15"/>
    <p:sldId id="272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576" autoAdjust="0"/>
  </p:normalViewPr>
  <p:slideViewPr>
    <p:cSldViewPr>
      <p:cViewPr>
        <p:scale>
          <a:sx n="59" d="100"/>
          <a:sy n="59" d="100"/>
        </p:scale>
        <p:origin x="-146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35EF8F-ACAE-4F3E-A290-1AD77C651DD8}" type="datetimeFigureOut">
              <a:rPr lang="el-GR" smtClean="0"/>
              <a:pPr/>
              <a:t>15/12/2016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7745ED-C631-4C8C-9155-DF5D1C3EDA3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6433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Αναπνευστική φυσικοθεραπεία και κινησιοθεραπεία στα Ιαματικά Λουτρά –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Επιδράσεις στον οργανισμό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28794" y="4500570"/>
            <a:ext cx="5500726" cy="1785950"/>
          </a:xfrm>
        </p:spPr>
        <p:txBody>
          <a:bodyPr>
            <a:normAutofit/>
          </a:bodyPr>
          <a:lstStyle/>
          <a:p>
            <a:r>
              <a:rPr lang="el-GR" dirty="0" smtClean="0"/>
              <a:t>ΤΣΙΩΡΑ ΑΝΔΡΟΜΑΧΗ</a:t>
            </a:r>
          </a:p>
          <a:p>
            <a:r>
              <a:rPr lang="el-GR" dirty="0" smtClean="0"/>
              <a:t>Πτυχιούχος Φυσικοθεραπεύτρια Α-ΤΕΙ </a:t>
            </a:r>
            <a:r>
              <a:rPr lang="el-GR" dirty="0" err="1" smtClean="0"/>
              <a:t>Θεσσαλονικης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4" name="3 - Θέση περιεχομένου" descr="breathing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2066925" cy="2209800"/>
          </a:xfrm>
        </p:spPr>
      </p:pic>
      <p:pic>
        <p:nvPicPr>
          <p:cNvPr id="5" name="4 - Εικόνα" descr="breat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714488"/>
            <a:ext cx="2619375" cy="1743075"/>
          </a:xfrm>
          <a:prstGeom prst="rect">
            <a:avLst/>
          </a:prstGeom>
        </p:spPr>
      </p:pic>
      <p:pic>
        <p:nvPicPr>
          <p:cNvPr id="6" name="5 - Εικόνα" descr="ikaria atm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714488"/>
            <a:ext cx="2286000" cy="2000250"/>
          </a:xfrm>
          <a:prstGeom prst="rect">
            <a:avLst/>
          </a:prstGeom>
        </p:spPr>
      </p:pic>
      <p:pic>
        <p:nvPicPr>
          <p:cNvPr id="7" name="6 - Εικόνα" descr="tri fl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214818"/>
            <a:ext cx="2619375" cy="1743075"/>
          </a:xfrm>
          <a:prstGeom prst="rect">
            <a:avLst/>
          </a:prstGeom>
        </p:spPr>
      </p:pic>
      <p:pic>
        <p:nvPicPr>
          <p:cNvPr id="8" name="7 - Εικόνα" descr="BREATH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4214817"/>
            <a:ext cx="2643206" cy="17621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Εισπνοές και </a:t>
            </a:r>
            <a:r>
              <a:rPr lang="el-GR" dirty="0" err="1" smtClean="0"/>
              <a:t>Ρινοπλύσεις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Παθήσεις ανώτερου </a:t>
            </a:r>
            <a:r>
              <a:rPr lang="el-GR" dirty="0" err="1" smtClean="0"/>
              <a:t>αναπνευστικου</a:t>
            </a:r>
            <a:r>
              <a:rPr lang="el-GR" dirty="0" smtClean="0"/>
              <a:t> συστήματος - </a:t>
            </a:r>
            <a:r>
              <a:rPr lang="el-GR" dirty="0" err="1" smtClean="0"/>
              <a:t>Ιγμοριτιδα</a:t>
            </a:r>
            <a:endParaRPr lang="el-GR" dirty="0"/>
          </a:p>
        </p:txBody>
      </p:sp>
      <p:pic>
        <p:nvPicPr>
          <p:cNvPr id="4" name="3 - Εικόνα" descr="igmor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3556025" cy="2000264"/>
          </a:xfrm>
          <a:prstGeom prst="rect">
            <a:avLst/>
          </a:prstGeom>
        </p:spPr>
      </p:pic>
      <p:pic>
        <p:nvPicPr>
          <p:cNvPr id="5" name="4 - Εικόνα" descr="igmoria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00372"/>
            <a:ext cx="3778277" cy="2428892"/>
          </a:xfrm>
          <a:prstGeom prst="rect">
            <a:avLst/>
          </a:prstGeom>
        </p:spPr>
      </p:pic>
      <p:pic>
        <p:nvPicPr>
          <p:cNvPr id="6" name="5 - Εικόνα" descr="eispn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286124"/>
            <a:ext cx="16002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Ρευστοποίηση </a:t>
            </a:r>
            <a:r>
              <a:rPr lang="el-GR" dirty="0" err="1" smtClean="0"/>
              <a:t>βλέννων</a:t>
            </a:r>
            <a:endParaRPr lang="el-GR" dirty="0" smtClean="0"/>
          </a:p>
          <a:p>
            <a:r>
              <a:rPr lang="el-GR" dirty="0" smtClean="0"/>
              <a:t>Επίτευξη απόχρεμψης</a:t>
            </a:r>
          </a:p>
          <a:p>
            <a:r>
              <a:rPr lang="el-GR" dirty="0" smtClean="0"/>
              <a:t>Βελτίωση ποιότητας αναπνοής</a:t>
            </a:r>
          </a:p>
          <a:p>
            <a:r>
              <a:rPr lang="el-GR" dirty="0" smtClean="0"/>
              <a:t>Αύξηση </a:t>
            </a:r>
            <a:r>
              <a:rPr lang="el-GR" dirty="0" err="1" smtClean="0"/>
              <a:t>κορεσμου</a:t>
            </a:r>
            <a:r>
              <a:rPr lang="el-GR" dirty="0" smtClean="0"/>
              <a:t>- προσλαμβανόμενου όγκου οξυγόνου</a:t>
            </a:r>
          </a:p>
          <a:p>
            <a:r>
              <a:rPr lang="el-GR" dirty="0" smtClean="0"/>
              <a:t>Βελτίωση οξυγόνωσης αίματος</a:t>
            </a:r>
          </a:p>
          <a:p>
            <a:r>
              <a:rPr lang="el-GR" dirty="0" smtClean="0"/>
              <a:t>Καλύτερη οξυγόνωση ιστών και οργάνων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Αναπνευστική φυσιοθεραπεία/ </a:t>
            </a:r>
            <a:r>
              <a:rPr lang="el-GR" dirty="0" err="1" smtClean="0"/>
              <a:t>εισπνοθεραπεία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Ήπιες αποφρακτικές </a:t>
            </a:r>
            <a:r>
              <a:rPr lang="el-GR" dirty="0" err="1" smtClean="0"/>
              <a:t>πνευμονοπαθειες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Ερεθιστικές λαρυγγίτιδες/ φαρυγγίτιδες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Κάπνισμα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Περιπτώσεις κακού ρυθμού αναπνοής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ΠΟΙΟΥΣ ΑΦΟΡΑ</a:t>
            </a:r>
            <a:endParaRPr lang="el-GR" dirty="0"/>
          </a:p>
        </p:txBody>
      </p:sp>
      <p:pic>
        <p:nvPicPr>
          <p:cNvPr id="4" name="3 - Θέση περιεχομένου" descr="xap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638425" cy="1733550"/>
          </a:xfrm>
        </p:spPr>
      </p:pic>
      <p:pic>
        <p:nvPicPr>
          <p:cNvPr id="5" name="4 - Εικόνα" descr="sm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643050"/>
            <a:ext cx="2800350" cy="1628775"/>
          </a:xfrm>
          <a:prstGeom prst="rect">
            <a:avLst/>
          </a:prstGeom>
        </p:spPr>
      </p:pic>
      <p:pic>
        <p:nvPicPr>
          <p:cNvPr id="6" name="5 - Εικόνα" descr="xap metrhse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571876"/>
            <a:ext cx="2266950" cy="2019300"/>
          </a:xfrm>
          <a:prstGeom prst="rect">
            <a:avLst/>
          </a:prstGeom>
        </p:spPr>
      </p:pic>
      <p:pic>
        <p:nvPicPr>
          <p:cNvPr id="7" name="6 - Εικόνα" descr="breathing equipm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86190"/>
            <a:ext cx="25908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Αποτελέσματα σε πνευμονοπάθειες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dirty="0" smtClean="0"/>
              <a:t>Αύξηση αναπνευστικού όγκου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Αύξηση του μεταβολισμού</a:t>
            </a:r>
          </a:p>
          <a:p>
            <a:endParaRPr lang="el-GR" dirty="0" smtClean="0"/>
          </a:p>
          <a:p>
            <a:r>
              <a:rPr lang="el-GR" dirty="0" smtClean="0"/>
              <a:t>Βελτίωση </a:t>
            </a:r>
            <a:r>
              <a:rPr lang="el-GR" dirty="0" err="1" smtClean="0"/>
              <a:t>έκπτυξης</a:t>
            </a:r>
            <a:r>
              <a:rPr lang="el-GR" dirty="0" smtClean="0"/>
              <a:t> θώρακα</a:t>
            </a:r>
          </a:p>
          <a:p>
            <a:endParaRPr lang="el-GR" dirty="0" smtClean="0"/>
          </a:p>
          <a:p>
            <a:r>
              <a:rPr lang="el-GR" dirty="0" smtClean="0"/>
              <a:t>Βελτίωση αιματικής κυκλοφορίας/ καρδιαγγειακού συστήματος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Επικουρική παρέμβαση μετά την ολοκλήρωση φαρμακευτικής αγωγής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ΚΙ ΌΛΑ ΑΥΤΆ ΜΕ ΤΗΝ ΑΠΟΤΕΛΕΣΜΑΤΙΚΗ ΕΠΙΚΟΥΡΙΚΗ ΠΑΡΕΜΒΑΣΗ ΤΟΥ ΙΑΜΑΤΙΚΟΥ ΝΕΡΟΥ ΚΑΙ ΤΟ ΣΥΝΔΙΑΣΜΟ  ΕΞΕΙΔΙΚΕΥΜΕΝΗΣ ΓΝΩΣΗΣ ΚΑΤΟΠΙΝ ΙΑΤΡΙΚΗΣ ΟΔΗΓΙΑΣ</a:t>
            </a:r>
            <a:endParaRPr lang="el-GR" dirty="0"/>
          </a:p>
        </p:txBody>
      </p:sp>
      <p:pic>
        <p:nvPicPr>
          <p:cNvPr id="4" name="3 - Εικόνα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86190"/>
            <a:ext cx="3133725" cy="1457325"/>
          </a:xfrm>
          <a:prstGeom prst="rect">
            <a:avLst/>
          </a:prstGeom>
        </p:spPr>
      </p:pic>
      <p:pic>
        <p:nvPicPr>
          <p:cNvPr id="5" name="4 - Εικόνα" descr="PS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714752"/>
            <a:ext cx="2393941" cy="1643074"/>
          </a:xfrm>
          <a:prstGeom prst="rect">
            <a:avLst/>
          </a:prstGeom>
        </p:spPr>
      </p:pic>
      <p:pic>
        <p:nvPicPr>
          <p:cNvPr id="6" name="5 - Εικόνα" descr="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643314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l-GR" dirty="0" smtClean="0"/>
              <a:t>ΑΝΤΕΝΔΕΙΞΕΙΣ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Σοβαρές καταστάσεις αναπνευστικών προβλημάτων </a:t>
            </a:r>
            <a:r>
              <a:rPr lang="el-GR" dirty="0" err="1" smtClean="0"/>
              <a:t>υπο</a:t>
            </a:r>
            <a:r>
              <a:rPr lang="el-GR" dirty="0" smtClean="0"/>
              <a:t> φαρμακευτική αγωγή</a:t>
            </a:r>
          </a:p>
          <a:p>
            <a:r>
              <a:rPr lang="el-GR" dirty="0" smtClean="0"/>
              <a:t>Άσθμα</a:t>
            </a:r>
          </a:p>
          <a:p>
            <a:r>
              <a:rPr lang="el-GR" dirty="0" smtClean="0"/>
              <a:t>Βαρύ εμφύσημα</a:t>
            </a:r>
          </a:p>
          <a:p>
            <a:r>
              <a:rPr lang="el-GR" dirty="0" smtClean="0"/>
              <a:t>Αρτηριακή Υπέρταση που δεν ρυθμίζεται</a:t>
            </a:r>
          </a:p>
          <a:p>
            <a:r>
              <a:rPr lang="el-GR" dirty="0" smtClean="0"/>
              <a:t>Σακχαρώδης Διαβήτης</a:t>
            </a:r>
          </a:p>
          <a:p>
            <a:r>
              <a:rPr lang="el-GR" dirty="0" smtClean="0"/>
              <a:t>Νεφρική, Καρδιακή ανεπάρκεια</a:t>
            </a:r>
          </a:p>
          <a:p>
            <a:r>
              <a:rPr lang="el-GR" dirty="0" smtClean="0"/>
              <a:t>Όγκοι και μεταστατικοί νόσοι </a:t>
            </a:r>
          </a:p>
          <a:p>
            <a:r>
              <a:rPr lang="el-GR" dirty="0" smtClean="0"/>
              <a:t>Οξείες λοιμώξεις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τέχνη </a:t>
            </a:r>
            <a:r>
              <a:rPr lang="el-GR" dirty="0" err="1" smtClean="0"/>
              <a:t>του‘’Θεραπεύειν</a:t>
            </a:r>
            <a:r>
              <a:rPr lang="el-GR" dirty="0" smtClean="0"/>
              <a:t> δια των υδάτων’’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						Ελληνική…</a:t>
            </a:r>
            <a:endParaRPr lang="el-GR" dirty="0"/>
          </a:p>
        </p:txBody>
      </p:sp>
      <p:pic>
        <p:nvPicPr>
          <p:cNvPr id="4" name="3 - Εικόνα" descr="ellas arxa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2638425" cy="1733550"/>
          </a:xfrm>
          <a:prstGeom prst="rect">
            <a:avLst/>
          </a:prstGeom>
        </p:spPr>
      </p:pic>
      <p:pic>
        <p:nvPicPr>
          <p:cNvPr id="5" name="4 - Εικόνα" descr="anc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14686"/>
            <a:ext cx="2439663" cy="3357586"/>
          </a:xfrm>
          <a:prstGeom prst="rect">
            <a:avLst/>
          </a:prstGeom>
        </p:spPr>
      </p:pic>
      <p:pic>
        <p:nvPicPr>
          <p:cNvPr id="6" name="5 - Εικόνα" descr="bathtu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357298"/>
            <a:ext cx="2514600" cy="1819275"/>
          </a:xfrm>
          <a:prstGeom prst="rect">
            <a:avLst/>
          </a:prstGeom>
        </p:spPr>
      </p:pic>
      <p:pic>
        <p:nvPicPr>
          <p:cNvPr id="7" name="6 - Εικόνα" descr="modern ud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357562"/>
            <a:ext cx="2139243" cy="3214710"/>
          </a:xfrm>
          <a:prstGeom prst="rect">
            <a:avLst/>
          </a:prstGeom>
        </p:spPr>
      </p:pic>
      <p:pic>
        <p:nvPicPr>
          <p:cNvPr id="8" name="7 - Εικόνα" descr="therma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286256"/>
            <a:ext cx="3071834" cy="2314579"/>
          </a:xfrm>
          <a:prstGeom prst="rect">
            <a:avLst/>
          </a:prstGeom>
        </p:spPr>
      </p:pic>
      <p:pic>
        <p:nvPicPr>
          <p:cNvPr id="9" name="8 - Εικόνα" descr="waterf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714488"/>
            <a:ext cx="1828438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l-GR" dirty="0" smtClean="0"/>
              <a:t> ΥΔΡΟΚΙΝΗΣΙΟΘΕΡΑΠΕΙΑ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Εφαρμογή λουτροθεραπείας με συνδυασμό </a:t>
            </a:r>
            <a:r>
              <a:rPr lang="el-GR" dirty="0" err="1" smtClean="0"/>
              <a:t>στοχευμένης</a:t>
            </a:r>
            <a:r>
              <a:rPr lang="el-GR" dirty="0" smtClean="0"/>
              <a:t> κίνησης – άσκησης με σκοπό βελτίωσης κλινικής εικόνας, εν προκειμένω σε δερματικές, ρευματικές και </a:t>
            </a:r>
            <a:r>
              <a:rPr lang="el-GR" dirty="0" err="1" smtClean="0"/>
              <a:t>αυτοάνοσες</a:t>
            </a:r>
            <a:r>
              <a:rPr lang="el-GR" dirty="0" smtClean="0"/>
              <a:t> παθήσεις</a:t>
            </a:r>
            <a:endParaRPr lang="el-GR" dirty="0"/>
          </a:p>
        </p:txBody>
      </p:sp>
      <p:pic>
        <p:nvPicPr>
          <p:cNvPr id="4" name="3 - Εικόνα" descr="LOY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5214934" cy="3085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Σχέση Φυσικοθεραπείας και ιαματικών λουτρών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Λουτρά- φυσικές αναβλύσεις θερμών/ψυχρών νερών με συστατικά κατάλληλα για θεραπεία παθήσεων</a:t>
            </a:r>
          </a:p>
          <a:p>
            <a:r>
              <a:rPr lang="el-GR" dirty="0" smtClean="0"/>
              <a:t>Φυσικοθεραπεία- </a:t>
            </a:r>
            <a:r>
              <a:rPr lang="el-GR" dirty="0" err="1" smtClean="0"/>
              <a:t>εφαρμογες</a:t>
            </a:r>
            <a:r>
              <a:rPr lang="el-GR" dirty="0" smtClean="0"/>
              <a:t> φυσικών μέσων για αποκατάσταση παθήσεων/καταστάσεων υγείας</a:t>
            </a:r>
          </a:p>
          <a:p>
            <a:endParaRPr lang="el-GR" dirty="0" smtClean="0"/>
          </a:p>
          <a:p>
            <a:pPr lvl="3"/>
            <a:r>
              <a:rPr lang="el-GR" dirty="0" smtClean="0"/>
              <a:t>ΥΔΡΟΘΕΡΑΠΕΙΑ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l-GR" dirty="0" smtClean="0"/>
              <a:t>Δερματικές παθήσεις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Σκληρόδερμα, Ψωρίαση</a:t>
            </a:r>
          </a:p>
          <a:p>
            <a:r>
              <a:rPr lang="el-GR" dirty="0" smtClean="0"/>
              <a:t>Δερματίτιδες – </a:t>
            </a:r>
            <a:r>
              <a:rPr lang="el-GR" dirty="0" err="1" smtClean="0"/>
              <a:t>Ατοπική</a:t>
            </a:r>
            <a:r>
              <a:rPr lang="el-GR" dirty="0" smtClean="0"/>
              <a:t>, </a:t>
            </a:r>
            <a:r>
              <a:rPr lang="el-GR" dirty="0" err="1" smtClean="0"/>
              <a:t>Σμηγματορροική</a:t>
            </a:r>
            <a:endParaRPr lang="el-GR" dirty="0" smtClean="0"/>
          </a:p>
          <a:p>
            <a:r>
              <a:rPr lang="el-GR" dirty="0" smtClean="0"/>
              <a:t>Ήπιες καταστάσεις του καλυπτήριου συστήματος - Ακμή</a:t>
            </a:r>
            <a:endParaRPr lang="el-GR" dirty="0"/>
          </a:p>
        </p:txBody>
      </p:sp>
      <p:pic>
        <p:nvPicPr>
          <p:cNvPr id="4" name="3 - Εικόνα" descr="derma path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3094373" cy="2143140"/>
          </a:xfrm>
          <a:prstGeom prst="rect">
            <a:avLst/>
          </a:prstGeom>
        </p:spPr>
      </p:pic>
      <p:pic>
        <p:nvPicPr>
          <p:cNvPr id="5" name="4 - Εικόνα" descr="der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22234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προσφέρει ο συνδυασμός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Επούλωση και πιο σύντομη ανάπλαση δερματικού ιστού</a:t>
            </a:r>
          </a:p>
          <a:p>
            <a:r>
              <a:rPr lang="el-GR" dirty="0" smtClean="0"/>
              <a:t>Καθαρισμό δέρματος </a:t>
            </a:r>
          </a:p>
          <a:p>
            <a:r>
              <a:rPr lang="el-GR" dirty="0" smtClean="0"/>
              <a:t>Βελτίωση ελαστικότητας επιδερμίδας και υποκείμενων ιστών</a:t>
            </a:r>
          </a:p>
          <a:p>
            <a:pPr>
              <a:buNone/>
            </a:pPr>
            <a:r>
              <a:rPr lang="el-GR" dirty="0" smtClean="0"/>
              <a:t>----------------------------------------------------------------------------</a:t>
            </a:r>
            <a:endParaRPr lang="el-GR" dirty="0" smtClean="0"/>
          </a:p>
          <a:p>
            <a:r>
              <a:rPr lang="el-GR" dirty="0" smtClean="0"/>
              <a:t>Η ΘΕΡΜΟΚΡΑΣΙΑ ΤΟΥ ΘΕΙΟΥΧΟΥ ΙΑΜΑΤΙΚΟΥ ΝΕΡΟΥ ΔΕ ΦΑΙΝΕΤΑΙ ΝΑ ΠΑΙΖΕΙ ΙΔΙΑΙΤΕΡΟ ΡΟΛΟ ΣΤΗΝ ΑΠΟΤΕΛΕΣΜΑΤΙΚΟΤΗΤΑ ΤΩΝ ΠΑΡΑΠΑΝΩ ΠΑΘΗΣΕΩΝ!!!!!!</a:t>
            </a:r>
          </a:p>
          <a:p>
            <a:r>
              <a:rPr lang="el-GR" dirty="0" smtClean="0"/>
              <a:t>ΗΛΙΟΣ!!!!!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δεν επιτρέπεται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Δερματοπάθειες με έκζεμα</a:t>
            </a:r>
          </a:p>
          <a:p>
            <a:r>
              <a:rPr lang="el-GR" dirty="0" smtClean="0"/>
              <a:t>Ανοιχτές πληγές</a:t>
            </a:r>
          </a:p>
          <a:p>
            <a:r>
              <a:rPr lang="el-GR" dirty="0" smtClean="0"/>
              <a:t>Πρόσφατο χειρουργείο</a:t>
            </a:r>
          </a:p>
          <a:p>
            <a:r>
              <a:rPr lang="el-GR" dirty="0" smtClean="0"/>
              <a:t>Καταστάσεις </a:t>
            </a:r>
            <a:r>
              <a:rPr lang="el-GR" dirty="0" err="1" smtClean="0"/>
              <a:t>υπο</a:t>
            </a:r>
            <a:r>
              <a:rPr lang="el-GR" dirty="0" smtClean="0"/>
              <a:t> φαρμακευτική αγωγή σε οξεία φάση αντιμετώπισης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ΠΡΟΣΟΧΗ!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Επικουρική η λουτροθεραπεία ως </a:t>
            </a:r>
            <a:r>
              <a:rPr lang="el-GR" dirty="0" err="1" smtClean="0"/>
              <a:t>υδροκινησιοθεραπεια</a:t>
            </a:r>
            <a:r>
              <a:rPr lang="el-GR" dirty="0" smtClean="0"/>
              <a:t>/ έπεται της φαρμακευτικής αγωγής και υποβοηθά το αποτέλεσμα αυτής</a:t>
            </a:r>
          </a:p>
          <a:p>
            <a:r>
              <a:rPr lang="el-GR" dirty="0" smtClean="0"/>
              <a:t>Απαραίτητη η γνωμάτευση, σύσταση γραπτώς του θεράποντος ιατρού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dern ud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4071966" cy="6119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Ρευματικές και </a:t>
            </a:r>
            <a:r>
              <a:rPr lang="el-GR" dirty="0" err="1" smtClean="0"/>
              <a:t>αυτοάνοσες</a:t>
            </a:r>
            <a:r>
              <a:rPr lang="el-GR" dirty="0" smtClean="0"/>
              <a:t> παθήσεις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dirty="0" smtClean="0"/>
              <a:t>Ρευματοειδής αρθρίτιδα, </a:t>
            </a:r>
            <a:r>
              <a:rPr lang="el-GR" dirty="0" err="1" smtClean="0"/>
              <a:t>Αγκυλοποιητική</a:t>
            </a:r>
            <a:r>
              <a:rPr lang="el-GR" dirty="0" smtClean="0"/>
              <a:t> </a:t>
            </a:r>
            <a:r>
              <a:rPr lang="el-GR" dirty="0" err="1" smtClean="0"/>
              <a:t>Σπονδυλοαρθρίτιδα</a:t>
            </a:r>
            <a:r>
              <a:rPr lang="el-GR" dirty="0" smtClean="0"/>
              <a:t>, οστεοαρθρίτιδα, εκφυλιστικές </a:t>
            </a:r>
            <a:r>
              <a:rPr lang="el-GR" dirty="0" err="1" smtClean="0"/>
              <a:t>σπονδυλοαρθροπάθειες</a:t>
            </a:r>
            <a:endParaRPr lang="el-GR" dirty="0" smtClean="0"/>
          </a:p>
          <a:p>
            <a:r>
              <a:rPr lang="el-GR" dirty="0" err="1" smtClean="0"/>
              <a:t>Μετατραυματικές</a:t>
            </a:r>
            <a:r>
              <a:rPr lang="el-GR" dirty="0" smtClean="0"/>
              <a:t> καταστάσεις των παραπάνω</a:t>
            </a:r>
          </a:p>
          <a:p>
            <a:r>
              <a:rPr lang="el-GR" dirty="0" smtClean="0"/>
              <a:t>Συστηματικός </a:t>
            </a:r>
            <a:r>
              <a:rPr lang="el-GR" dirty="0" err="1" smtClean="0"/>
              <a:t>Ερυθυματώδης</a:t>
            </a:r>
            <a:r>
              <a:rPr lang="el-GR" dirty="0" smtClean="0"/>
              <a:t> Λύκος</a:t>
            </a:r>
          </a:p>
          <a:p>
            <a:r>
              <a:rPr lang="el-GR" dirty="0" smtClean="0"/>
              <a:t>Συστηματική Σκλήρυνση</a:t>
            </a:r>
          </a:p>
          <a:p>
            <a:r>
              <a:rPr lang="el-GR" dirty="0" err="1" smtClean="0"/>
              <a:t>Πολυμυοσίτιδα</a:t>
            </a:r>
            <a:endParaRPr lang="el-GR" dirty="0" smtClean="0"/>
          </a:p>
          <a:p>
            <a:r>
              <a:rPr lang="el-GR" dirty="0" smtClean="0"/>
              <a:t>Ρευματοειδής </a:t>
            </a:r>
            <a:r>
              <a:rPr lang="el-GR" dirty="0" err="1" smtClean="0"/>
              <a:t>πολυμυαλγία</a:t>
            </a:r>
            <a:endParaRPr lang="el-GR" dirty="0" smtClean="0"/>
          </a:p>
          <a:p>
            <a:r>
              <a:rPr lang="el-GR" dirty="0" smtClean="0"/>
              <a:t>Μικτή νόσος του συνδετικού ιστού</a:t>
            </a:r>
          </a:p>
          <a:p>
            <a:pPr lvl="5"/>
            <a:r>
              <a:rPr lang="el-GR" dirty="0" smtClean="0"/>
              <a:t>ΕΟΠΥΥ</a:t>
            </a:r>
            <a:endParaRPr lang="el-GR" dirty="0"/>
          </a:p>
        </p:txBody>
      </p:sp>
      <p:pic>
        <p:nvPicPr>
          <p:cNvPr id="4" name="3 - Εικόνα" descr="reumat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429132"/>
            <a:ext cx="197167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βοηθάει η κίνηση στο ιαματικό νερό?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Άνωση – Αρχιμήδης</a:t>
            </a:r>
          </a:p>
          <a:p>
            <a:r>
              <a:rPr lang="el-GR" dirty="0" smtClean="0"/>
              <a:t>Βελτίωση κινητικότητας αρθρώσεων</a:t>
            </a:r>
          </a:p>
          <a:p>
            <a:r>
              <a:rPr lang="el-GR" dirty="0" smtClean="0"/>
              <a:t>Αύξηση εύρους αρθρώσεων</a:t>
            </a:r>
          </a:p>
          <a:p>
            <a:r>
              <a:rPr lang="el-GR" dirty="0" smtClean="0"/>
              <a:t>Βελτίωση ποιότητας χόνδρου </a:t>
            </a:r>
          </a:p>
          <a:p>
            <a:r>
              <a:rPr lang="el-GR" dirty="0" smtClean="0"/>
              <a:t>Επίτευξη καλύτερης ελαστικότητας μυών, συνδέσμων, τενόντων</a:t>
            </a:r>
          </a:p>
          <a:p>
            <a:r>
              <a:rPr lang="el-GR" dirty="0" smtClean="0"/>
              <a:t>Περιεκτικότητα </a:t>
            </a:r>
            <a:r>
              <a:rPr lang="el-GR" dirty="0" err="1" smtClean="0"/>
              <a:t>νερου</a:t>
            </a:r>
            <a:r>
              <a:rPr lang="el-GR" dirty="0" smtClean="0"/>
              <a:t> σε συστατικά που ενεργοποιούν αντιφλεγμονώδη και </a:t>
            </a:r>
            <a:r>
              <a:rPr lang="el-GR" dirty="0" err="1" smtClean="0"/>
              <a:t>κυτταροπροστατευτικά</a:t>
            </a:r>
            <a:r>
              <a:rPr lang="el-GR" dirty="0" smtClean="0"/>
              <a:t> γονίδια – </a:t>
            </a:r>
            <a:r>
              <a:rPr lang="en-US" dirty="0" smtClean="0"/>
              <a:t>Oh et al 2006</a:t>
            </a:r>
            <a:r>
              <a:rPr lang="el-GR" dirty="0" smtClean="0"/>
              <a:t> για το Η</a:t>
            </a:r>
            <a:r>
              <a:rPr lang="el-GR" baseline="-25000" dirty="0" smtClean="0"/>
              <a:t>2</a:t>
            </a:r>
            <a:r>
              <a:rPr lang="en-US" dirty="0" smtClean="0"/>
              <a:t>S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Θερμοκρασία </a:t>
            </a:r>
            <a:r>
              <a:rPr lang="el-GR" dirty="0" err="1" smtClean="0"/>
              <a:t>νερου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Παθήσεις ΟΜΣΣ, ΑΜΣΣ, ΘΜΣΣ ζεστό</a:t>
            </a:r>
          </a:p>
          <a:p>
            <a:r>
              <a:rPr lang="el-GR" dirty="0" smtClean="0"/>
              <a:t>Παθήσεις άκρων κρύο</a:t>
            </a:r>
          </a:p>
          <a:p>
            <a:r>
              <a:rPr lang="el-GR" dirty="0" smtClean="0"/>
              <a:t>Αρθρίτιδα αρχικά ζεστό και για 2-3 λεπτά στο τέλος κρύο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l-GR" dirty="0" smtClean="0"/>
              <a:t>Για πόσο καιρό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ΣΥΝΗΘΩΣ 2-3 ΕΒΔΟΜΑΔΕΣ ΑΡΚΟΥΝ ΓΙΑ ΟΛΟΚΛΗΡΩΣΗ ΠΡΟΓΡΑΜΜΑΤΟΣ ΚΑΙ ΜΕΓΙΣΤΗ ΑΠΟΔΟΣΗ ΜΕ ΕΦΑΡΜΟΓΗ 1-2 ΦΟΡΕΣ ΗΜΕΡΗΣΙΩΣ ΑΝΑΛΟΓΑ ΤΗΝ ΚΑΤΑΣΤΑΣΗ ΚΑΙ ΤΗΝ ΗΛΙΚΙΑ, ΠΕΡΙΠΟΥ 30 ΛΕΠΤΑ</a:t>
            </a:r>
            <a:endParaRPr lang="el-GR" dirty="0"/>
          </a:p>
        </p:txBody>
      </p:sp>
      <p:pic>
        <p:nvPicPr>
          <p:cNvPr id="4" name="3 - Εικόνα" descr="XARA NERO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00504"/>
            <a:ext cx="3143272" cy="2560531"/>
          </a:xfrm>
          <a:prstGeom prst="rect">
            <a:avLst/>
          </a:prstGeom>
        </p:spPr>
      </p:pic>
      <p:pic>
        <p:nvPicPr>
          <p:cNvPr id="5" name="4 - Εικόνα" descr="XARA NER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000504"/>
            <a:ext cx="3978284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Ύδωρ Ελλάδος</a:t>
            </a:r>
            <a:endParaRPr lang="el-GR" dirty="0"/>
          </a:p>
        </p:txBody>
      </p:sp>
      <p:pic>
        <p:nvPicPr>
          <p:cNvPr id="4" name="3 - Θέση περιεχομένου" descr="WATER L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928934"/>
            <a:ext cx="2171700" cy="2105025"/>
          </a:xfrm>
        </p:spPr>
      </p:pic>
      <p:pic>
        <p:nvPicPr>
          <p:cNvPr id="5" name="4 - Εικόνα" descr="WATERFALL L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00372"/>
            <a:ext cx="336651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ΥΔΡΟΘΕΡΑΠΕΙΑ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3000364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ΕΣΩΤΕΡΙΚΗ</a:t>
            </a:r>
          </a:p>
          <a:p>
            <a:pPr lvl="1"/>
            <a:r>
              <a:rPr lang="el-GR" dirty="0" smtClean="0"/>
              <a:t>Εισπνοές</a:t>
            </a:r>
          </a:p>
          <a:p>
            <a:pPr lvl="1"/>
            <a:r>
              <a:rPr lang="el-GR" dirty="0" smtClean="0"/>
              <a:t>Πόση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ΕΞΩΤΕΡΙΚΗ</a:t>
            </a:r>
            <a:endParaRPr lang="el-GR" dirty="0" smtClean="0"/>
          </a:p>
          <a:p>
            <a:pPr lvl="1"/>
            <a:r>
              <a:rPr lang="el-GR" sz="1900" dirty="0" smtClean="0"/>
              <a:t>Λουτρά</a:t>
            </a:r>
          </a:p>
          <a:p>
            <a:pPr lvl="1"/>
            <a:r>
              <a:rPr lang="el-GR" sz="1900" dirty="0" err="1" smtClean="0"/>
              <a:t>Υδρομαλάξεις</a:t>
            </a:r>
            <a:endParaRPr lang="el-GR" sz="1900" dirty="0" smtClean="0"/>
          </a:p>
          <a:p>
            <a:pPr lvl="1"/>
            <a:r>
              <a:rPr lang="el-GR" sz="1900" dirty="0" err="1" smtClean="0"/>
              <a:t>Πηλοθεραπεία</a:t>
            </a:r>
            <a:endParaRPr lang="el-GR" sz="1900" dirty="0" smtClean="0"/>
          </a:p>
        </p:txBody>
      </p:sp>
      <p:pic>
        <p:nvPicPr>
          <p:cNvPr id="4" name="3 - Εικόνα" descr="poz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643050"/>
            <a:ext cx="5853080" cy="3916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Συνιστώνται σε: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Καταστάσεις και παθήσεις των συστημάτων του οργανισμού επικουρικά της φαρμακευτικής αγωγής αφού ολοκληρωθεί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Περιπτώσεις ήπιας παθολογίας για πρόληψη και αποφυγή φαρμακευτικής αγωγής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Υγιείς ανθρώπους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r>
              <a:rPr lang="el-GR" dirty="0" err="1" smtClean="0"/>
              <a:t>Θερμαλισμός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Σύνολο οργανωμένων δράσεων με κυρίαρχο στοιχείο τη χρήση ιαματικών φυσικών πόρων με στόχο πρόληψη, διατήρηση, αποκατάσταση σωματικής και ψυχικής υγείας</a:t>
            </a:r>
            <a:endParaRPr lang="el-GR" dirty="0"/>
          </a:p>
        </p:txBody>
      </p:sp>
      <p:pic>
        <p:nvPicPr>
          <p:cNvPr id="4" name="3 - Εικόνα" descr="LOY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86058"/>
            <a:ext cx="5715000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Ιατρός  -Φυσικοθεραπευτής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28866"/>
          </a:xfrm>
        </p:spPr>
        <p:txBody>
          <a:bodyPr/>
          <a:lstStyle/>
          <a:p>
            <a:r>
              <a:rPr lang="el-GR" dirty="0" smtClean="0"/>
              <a:t>Διάγνωση</a:t>
            </a:r>
          </a:p>
          <a:p>
            <a:r>
              <a:rPr lang="el-GR" dirty="0" smtClean="0"/>
              <a:t>Σύσταση</a:t>
            </a:r>
          </a:p>
          <a:p>
            <a:r>
              <a:rPr lang="el-GR" dirty="0" smtClean="0"/>
              <a:t>Γνωμάτευση</a:t>
            </a:r>
          </a:p>
          <a:p>
            <a:r>
              <a:rPr lang="el-GR" dirty="0" smtClean="0"/>
              <a:t>Παραπεμπτικό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</a:p>
          <a:p>
            <a:r>
              <a:rPr lang="el-GR" dirty="0" smtClean="0"/>
              <a:t>Παρέμβαση/ θεραπεία</a:t>
            </a:r>
          </a:p>
          <a:p>
            <a:r>
              <a:rPr lang="el-GR" dirty="0" smtClean="0"/>
              <a:t>Συμβουλές</a:t>
            </a:r>
          </a:p>
          <a:p>
            <a:r>
              <a:rPr lang="el-GR" dirty="0" smtClean="0"/>
              <a:t>Επανεκτίμηση</a:t>
            </a:r>
            <a:endParaRPr lang="el-GR" dirty="0"/>
          </a:p>
        </p:txBody>
      </p:sp>
      <p:pic>
        <p:nvPicPr>
          <p:cNvPr id="5" name="4 - Εικόνα" descr="doc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143380"/>
            <a:ext cx="2628900" cy="1743075"/>
          </a:xfrm>
          <a:prstGeom prst="rect">
            <a:avLst/>
          </a:prstGeom>
        </p:spPr>
      </p:pic>
      <p:pic>
        <p:nvPicPr>
          <p:cNvPr id="6" name="5 - Εικόνα" descr="physiotherap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14818"/>
            <a:ext cx="28194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l-GR" dirty="0" smtClean="0"/>
              <a:t>Ζεστό και κρύο νερό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Χαλάρωση σώματος</a:t>
            </a:r>
          </a:p>
          <a:p>
            <a:r>
              <a:rPr lang="el-GR" dirty="0" smtClean="0"/>
              <a:t>Αύξηση ροής αίματος</a:t>
            </a:r>
          </a:p>
          <a:p>
            <a:r>
              <a:rPr lang="el-GR" dirty="0" smtClean="0"/>
              <a:t>Εφίδρωση </a:t>
            </a:r>
          </a:p>
          <a:p>
            <a:r>
              <a:rPr lang="el-GR" dirty="0" smtClean="0"/>
              <a:t>Αποβολή τοξινών</a:t>
            </a:r>
          </a:p>
          <a:p>
            <a:r>
              <a:rPr lang="el-GR" dirty="0" smtClean="0"/>
              <a:t>Μείωση </a:t>
            </a:r>
            <a:r>
              <a:rPr lang="el-GR" dirty="0" err="1" smtClean="0"/>
              <a:t>πονου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Αναζωογόνηση, διέγερση</a:t>
            </a:r>
          </a:p>
          <a:p>
            <a:r>
              <a:rPr lang="el-GR" dirty="0" smtClean="0"/>
              <a:t>Μείωση οιδημάτων</a:t>
            </a:r>
          </a:p>
          <a:p>
            <a:r>
              <a:rPr lang="el-GR" dirty="0" smtClean="0"/>
              <a:t>Τόνωση, αδυνάτισμα</a:t>
            </a:r>
          </a:p>
          <a:p>
            <a:r>
              <a:rPr lang="el-GR" dirty="0" smtClean="0"/>
              <a:t>Μείωση πόνου</a:t>
            </a:r>
          </a:p>
          <a:p>
            <a:r>
              <a:rPr lang="el-GR" dirty="0" smtClean="0"/>
              <a:t>Διατήρηση ελαστικότητας ιστών και κυρίως δέρματος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Ιαματική πηγή Ριζώματος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Ενδείκνυται για υδροθεραπεία με τη μέθοδο της </a:t>
            </a:r>
            <a:r>
              <a:rPr lang="el-GR" dirty="0" err="1" smtClean="0"/>
              <a:t>ποσιθεραπείας</a:t>
            </a:r>
            <a:r>
              <a:rPr lang="el-GR" dirty="0" smtClean="0"/>
              <a:t> σε παθήσεις γαστρεντερικού συστήματος, </a:t>
            </a:r>
            <a:r>
              <a:rPr lang="el-GR" dirty="0" err="1" smtClean="0"/>
              <a:t>στοματοπλύσεις</a:t>
            </a:r>
            <a:r>
              <a:rPr lang="el-GR" dirty="0" smtClean="0"/>
              <a:t> για τον εμπλουτισμό του υγρού περιβάλλοντος της στοματικής κοιλότητας με Φθόριο, λουτροθεραπείας σε παθήσεις του καλυπτήριου συστήματος και ρευματικών και </a:t>
            </a:r>
            <a:r>
              <a:rPr lang="el-GR" dirty="0" err="1" smtClean="0"/>
              <a:t>αυτοάνοσων</a:t>
            </a:r>
            <a:r>
              <a:rPr lang="el-GR" dirty="0" smtClean="0"/>
              <a:t> παθήσεων με καθοδηγούμενη ενεργητική φυσική άσκηση στο νερό και τέλος, με τη μέθοδο της </a:t>
            </a:r>
            <a:r>
              <a:rPr lang="el-GR" dirty="0" err="1" smtClean="0"/>
              <a:t>εισπνοοθεραπείας</a:t>
            </a:r>
            <a:r>
              <a:rPr lang="el-GR" dirty="0" smtClean="0"/>
              <a:t> για βελτίωση των συμπτωμάτων σε περιπτώσεις ήπιας αποφρακτικής </a:t>
            </a:r>
            <a:r>
              <a:rPr lang="el-GR" dirty="0" err="1" smtClean="0"/>
              <a:t>πνευμονοπαθειας</a:t>
            </a:r>
            <a:r>
              <a:rPr lang="el-GR" dirty="0" smtClean="0"/>
              <a:t> και </a:t>
            </a:r>
            <a:r>
              <a:rPr lang="el-GR" dirty="0" err="1" smtClean="0"/>
              <a:t>ρινοπλύσεων</a:t>
            </a:r>
            <a:r>
              <a:rPr lang="el-GR" dirty="0" smtClean="0"/>
              <a:t> σε περιπτώσεις παθήσεων της μύτης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				Υγειονομική </a:t>
            </a:r>
            <a:r>
              <a:rPr lang="el-GR" dirty="0" err="1" smtClean="0"/>
              <a:t>Εκθεση</a:t>
            </a:r>
            <a:r>
              <a:rPr lang="el-GR" dirty="0" smtClean="0"/>
              <a:t> 2016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err="1" smtClean="0"/>
              <a:t>Εισπνοοθεραπεία</a:t>
            </a:r>
            <a:endParaRPr lang="el-GR" dirty="0"/>
          </a:p>
        </p:txBody>
      </p:sp>
      <p:pic>
        <p:nvPicPr>
          <p:cNvPr id="4" name="3 - Θέση περιεχομένου" descr="eispno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600</Words>
  <Application>Microsoft Office PowerPoint</Application>
  <PresentationFormat>Προβολή στην οθόνη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Ροή</vt:lpstr>
      <vt:lpstr>Αναπνευστική φυσικοθεραπεία και κινησιοθεραπεία στα Ιαματικά Λουτρά –  Επιδράσεις στον οργανισμό</vt:lpstr>
      <vt:lpstr>Σχέση Φυσικοθεραπείας και ιαματικών λουτρών</vt:lpstr>
      <vt:lpstr>ΥΔΡΟΘΕΡΑΠΕΙΑ</vt:lpstr>
      <vt:lpstr>Συνιστώνται σε:</vt:lpstr>
      <vt:lpstr>Θερμαλισμός</vt:lpstr>
      <vt:lpstr>Ιατρός  -Φυσικοθεραπευτής</vt:lpstr>
      <vt:lpstr>Ζεστό και κρύο νερό</vt:lpstr>
      <vt:lpstr>Ιαματική πηγή Ριζώματος</vt:lpstr>
      <vt:lpstr>Εισπνοοθεραπεία</vt:lpstr>
      <vt:lpstr>…</vt:lpstr>
      <vt:lpstr>Εισπνοές και Ρινοπλύσεις</vt:lpstr>
      <vt:lpstr>Αποτελέσματα</vt:lpstr>
      <vt:lpstr>Αναπνευστική φυσιοθεραπεία/ εισπνοθεραπεία  </vt:lpstr>
      <vt:lpstr>ΠΟΙΟΥΣ ΑΦΟΡΑ</vt:lpstr>
      <vt:lpstr>Αποτελέσματα σε πνευμονοπάθειες</vt:lpstr>
      <vt:lpstr>Διαφάνεια 16</vt:lpstr>
      <vt:lpstr>ΑΝΤΕΝΔΕΙΞΕΙΣ</vt:lpstr>
      <vt:lpstr>Διαφάνεια 18</vt:lpstr>
      <vt:lpstr> ΥΔΡΟΚΙΝΗΣΙΟΘΕΡΑΠΕΙΑ</vt:lpstr>
      <vt:lpstr>Δερματικές παθήσεις</vt:lpstr>
      <vt:lpstr>Τι προσφέρει ο συνδυασμός</vt:lpstr>
      <vt:lpstr>Πότε δεν επιτρέπεται</vt:lpstr>
      <vt:lpstr>ΠΡΟΣΟΧΗ!</vt:lpstr>
      <vt:lpstr>Διαφάνεια 24</vt:lpstr>
      <vt:lpstr>Ρευματικές και αυτοάνοσες παθήσεις</vt:lpstr>
      <vt:lpstr>Πως βοηθάει η κίνηση στο ιαματικό νερό?</vt:lpstr>
      <vt:lpstr>Θερμοκρασία νερου</vt:lpstr>
      <vt:lpstr>Για πόσο καιρό</vt:lpstr>
      <vt:lpstr>Ύδωρ Ελλάδος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</dc:title>
  <dc:creator>Petros</dc:creator>
  <cp:lastModifiedBy>Petros</cp:lastModifiedBy>
  <cp:revision>30</cp:revision>
  <dcterms:created xsi:type="dcterms:W3CDTF">2016-12-14T21:33:43Z</dcterms:created>
  <dcterms:modified xsi:type="dcterms:W3CDTF">2016-12-15T02:28:23Z</dcterms:modified>
</cp:coreProperties>
</file>