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1" r:id="rId3"/>
    <p:sldId id="299" r:id="rId4"/>
    <p:sldId id="257" r:id="rId5"/>
    <p:sldId id="270" r:id="rId6"/>
    <p:sldId id="285" r:id="rId7"/>
    <p:sldId id="294" r:id="rId8"/>
    <p:sldId id="286" r:id="rId9"/>
    <p:sldId id="298" r:id="rId10"/>
    <p:sldId id="287" r:id="rId11"/>
    <p:sldId id="266" r:id="rId12"/>
    <p:sldId id="280" r:id="rId13"/>
    <p:sldId id="282" r:id="rId14"/>
    <p:sldId id="275" r:id="rId15"/>
    <p:sldId id="277" r:id="rId16"/>
    <p:sldId id="289" r:id="rId17"/>
    <p:sldId id="278" r:id="rId18"/>
    <p:sldId id="279" r:id="rId19"/>
    <p:sldId id="295" r:id="rId20"/>
    <p:sldId id="296" r:id="rId21"/>
    <p:sldId id="272" r:id="rId22"/>
    <p:sldId id="273" r:id="rId23"/>
    <p:sldId id="290" r:id="rId24"/>
    <p:sldId id="291" r:id="rId25"/>
    <p:sldId id="261" r:id="rId26"/>
    <p:sldId id="283" r:id="rId27"/>
    <p:sldId id="288" r:id="rId28"/>
    <p:sldId id="297" r:id="rId29"/>
    <p:sldId id="274" r:id="rId30"/>
    <p:sldId id="292" r:id="rId31"/>
    <p:sldId id="268" r:id="rId32"/>
    <p:sldId id="281" r:id="rId33"/>
    <p:sldId id="293"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93" d="100"/>
          <a:sy n="93" d="100"/>
        </p:scale>
        <p:origin x="-4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A76E9-31FA-451C-A85D-43ED8715FBA2}" type="datetimeFigureOut">
              <a:rPr lang="el-GR" smtClean="0"/>
              <a:pPr/>
              <a:t>15/12/2016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28DB7-5244-4854-87EF-4532774CF125}" type="slidenum">
              <a:rPr lang="el-GR" smtClean="0"/>
              <a:pPr/>
              <a:t>‹#›</a:t>
            </a:fld>
            <a:endParaRPr lang="el-GR"/>
          </a:p>
        </p:txBody>
      </p:sp>
    </p:spTree>
    <p:extLst>
      <p:ext uri="{BB962C8B-B14F-4D97-AF65-F5344CB8AC3E}">
        <p14:creationId xmlns="" xmlns:p14="http://schemas.microsoft.com/office/powerpoint/2010/main" val="117940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1528DB7-5244-4854-87EF-4532774CF125}" type="slidenum">
              <a:rPr lang="el-GR" smtClean="0"/>
              <a:pPr/>
              <a:t>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1528DB7-5244-4854-87EF-4532774CF125}" type="slidenum">
              <a:rPr lang="el-GR" smtClean="0"/>
              <a:pPr/>
              <a:t>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1528DB7-5244-4854-87EF-4532774CF125}" type="slidenum">
              <a:rPr lang="el-GR" smtClean="0"/>
              <a:pPr/>
              <a:t>30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65D18EA-901E-40BA-934C-861C69295F7F}" type="datetimeFigureOut">
              <a:rPr lang="el-GR" smtClean="0"/>
              <a:pPr/>
              <a:t>15/12/2016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946CB3-BA8B-4DA7-A168-02FA1207A6D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75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D18EA-901E-40BA-934C-861C69295F7F}" type="datetimeFigureOut">
              <a:rPr lang="el-GR" smtClean="0"/>
              <a:pPr/>
              <a:t>15/12/2016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46CB3-BA8B-4DA7-A168-02FA1207A6D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476672"/>
            <a:ext cx="7772400" cy="1440161"/>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el-GR" dirty="0" smtClean="0">
                <a:solidFill>
                  <a:schemeClr val="tx1"/>
                </a:solidFill>
              </a:rPr>
              <a:t>Οι ευεργετικές δράσεις της </a:t>
            </a:r>
            <a:r>
              <a:rPr lang="el-GR" dirty="0" err="1" smtClean="0">
                <a:solidFill>
                  <a:schemeClr val="tx1"/>
                </a:solidFill>
              </a:rPr>
              <a:t>Ποσιθεραπείας</a:t>
            </a:r>
            <a:endParaRPr lang="el-GR" dirty="0">
              <a:solidFill>
                <a:schemeClr val="tx1"/>
              </a:solidFill>
            </a:endParaRPr>
          </a:p>
        </p:txBody>
      </p:sp>
      <p:sp>
        <p:nvSpPr>
          <p:cNvPr id="3" name="2 - Υπότιτλος"/>
          <p:cNvSpPr>
            <a:spLocks noGrp="1"/>
          </p:cNvSpPr>
          <p:nvPr>
            <p:ph type="subTitle" idx="1"/>
          </p:nvPr>
        </p:nvSpPr>
        <p:spPr>
          <a:xfrm>
            <a:off x="1043608" y="3140968"/>
            <a:ext cx="6912768" cy="1008112"/>
          </a:xfrm>
        </p:spPr>
        <p:txBody>
          <a:bodyPr>
            <a:noAutofit/>
          </a:bodyPr>
          <a:lstStyle/>
          <a:p>
            <a:r>
              <a:rPr lang="el-GR" i="1" dirty="0" err="1" smtClean="0">
                <a:solidFill>
                  <a:schemeClr val="tx1"/>
                </a:solidFill>
              </a:rPr>
              <a:t>Σταυράκη</a:t>
            </a:r>
            <a:r>
              <a:rPr lang="el-GR" i="1" dirty="0" smtClean="0">
                <a:solidFill>
                  <a:schemeClr val="tx1"/>
                </a:solidFill>
              </a:rPr>
              <a:t> Νικολέτα</a:t>
            </a:r>
          </a:p>
          <a:p>
            <a:r>
              <a:rPr lang="el-GR" sz="3000" i="1" dirty="0" smtClean="0">
                <a:solidFill>
                  <a:schemeClr val="tx1"/>
                </a:solidFill>
              </a:rPr>
              <a:t>Κλινική Διαιτολόγος-Διατροφολόγος, </a:t>
            </a:r>
            <a:r>
              <a:rPr lang="en-US" sz="3000" i="1" dirty="0" err="1" smtClean="0">
                <a:solidFill>
                  <a:schemeClr val="tx1"/>
                </a:solidFill>
              </a:rPr>
              <a:t>MPr</a:t>
            </a:r>
            <a:endParaRPr lang="el-GR" sz="3000" i="1" dirty="0">
              <a:solidFill>
                <a:schemeClr val="tx1"/>
              </a:solidFill>
            </a:endParaRPr>
          </a:p>
        </p:txBody>
      </p:sp>
      <p:sp>
        <p:nvSpPr>
          <p:cNvPr id="4" name="3 - TextBox"/>
          <p:cNvSpPr txBox="1"/>
          <p:nvPr/>
        </p:nvSpPr>
        <p:spPr>
          <a:xfrm>
            <a:off x="755576" y="5877272"/>
            <a:ext cx="7560840" cy="461665"/>
          </a:xfrm>
          <a:prstGeom prst="rect">
            <a:avLst/>
          </a:prstGeom>
          <a:noFill/>
        </p:spPr>
        <p:txBody>
          <a:bodyPr wrap="square" rtlCol="0">
            <a:spAutoFit/>
          </a:bodyPr>
          <a:lstStyle/>
          <a:p>
            <a:pPr algn="r"/>
            <a:r>
              <a:rPr lang="el-GR" dirty="0" smtClean="0"/>
              <a:t>"</a:t>
            </a:r>
            <a:r>
              <a:rPr lang="el-GR" sz="2400" i="1" dirty="0" err="1"/>
              <a:t>Ζωτικότερον</a:t>
            </a:r>
            <a:r>
              <a:rPr lang="el-GR" sz="2400" i="1" dirty="0"/>
              <a:t> γης, ύδωρ</a:t>
            </a:r>
            <a:r>
              <a:rPr lang="el-GR" sz="2400" dirty="0"/>
              <a:t>" </a:t>
            </a:r>
            <a:r>
              <a:rPr lang="el-GR" sz="2400" dirty="0" smtClean="0"/>
              <a:t>     </a:t>
            </a:r>
            <a:r>
              <a:rPr lang="el-GR" dirty="0" smtClean="0"/>
              <a:t>Αριστοτέλης</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4 - Εικόνα" descr="images (3).jpg"/>
          <p:cNvPicPr>
            <a:picLocks noChangeAspect="1"/>
          </p:cNvPicPr>
          <p:nvPr/>
        </p:nvPicPr>
        <p:blipFill>
          <a:blip r:embed="rId2" cstate="print"/>
          <a:stretch>
            <a:fillRect/>
          </a:stretch>
        </p:blipFill>
        <p:spPr>
          <a:xfrm>
            <a:off x="0" y="4725144"/>
            <a:ext cx="9144000" cy="2132856"/>
          </a:xfrm>
          <a:prstGeom prst="rect">
            <a:avLst/>
          </a:prstGeom>
        </p:spPr>
      </p:pic>
      <p:sp>
        <p:nvSpPr>
          <p:cNvPr id="2" name="1 - TextBox"/>
          <p:cNvSpPr txBox="1"/>
          <p:nvPr/>
        </p:nvSpPr>
        <p:spPr>
          <a:xfrm>
            <a:off x="683568" y="476672"/>
            <a:ext cx="7776864" cy="523220"/>
          </a:xfrm>
          <a:prstGeom prst="rect">
            <a:avLst/>
          </a:prstGeom>
          <a:noFill/>
        </p:spPr>
        <p:txBody>
          <a:bodyPr wrap="square" rtlCol="0">
            <a:spAutoFit/>
          </a:bodyPr>
          <a:lstStyle/>
          <a:p>
            <a:pPr algn="ctr"/>
            <a:r>
              <a:rPr lang="el-GR" sz="2800" b="1" dirty="0" smtClean="0"/>
              <a:t>ΑΝΤΕΝΔΕΙΞΕΙΣ ΤΗΣ ΠΟΣΙΘΕΡΑΠΕΙΑΣ</a:t>
            </a:r>
            <a:endParaRPr lang="el-GR" sz="2800" b="1" dirty="0"/>
          </a:p>
        </p:txBody>
      </p:sp>
      <p:sp>
        <p:nvSpPr>
          <p:cNvPr id="3" name="2 - TextBox"/>
          <p:cNvSpPr txBox="1"/>
          <p:nvPr/>
        </p:nvSpPr>
        <p:spPr>
          <a:xfrm>
            <a:off x="683568" y="1268760"/>
            <a:ext cx="7848872" cy="3785652"/>
          </a:xfrm>
          <a:prstGeom prst="rect">
            <a:avLst/>
          </a:prstGeom>
          <a:noFill/>
        </p:spPr>
        <p:txBody>
          <a:bodyPr wrap="square" rtlCol="0">
            <a:spAutoFit/>
          </a:bodyPr>
          <a:lstStyle/>
          <a:p>
            <a:pPr algn="just">
              <a:buBlip>
                <a:blip r:embed="rId3"/>
              </a:buBlip>
            </a:pPr>
            <a:r>
              <a:rPr lang="el-GR" sz="2400" dirty="0" smtClean="0"/>
              <a:t> Ενεργές παθήσεις στόματος όπως η στοματίτιδα</a:t>
            </a:r>
          </a:p>
          <a:p>
            <a:pPr algn="just">
              <a:buBlip>
                <a:blip r:embed="rId3"/>
              </a:buBlip>
            </a:pPr>
            <a:r>
              <a:rPr lang="el-GR" sz="2400" dirty="0" smtClean="0"/>
              <a:t> Παθήσεις του φάρυγγα</a:t>
            </a:r>
          </a:p>
          <a:p>
            <a:pPr algn="just">
              <a:buBlip>
                <a:blip r:embed="rId3"/>
              </a:buBlip>
            </a:pPr>
            <a:r>
              <a:rPr lang="el-GR" sz="2400" dirty="0" smtClean="0"/>
              <a:t> Πρόσφατο έλκος του στομάχου ή του δωδεκαδακτύλου</a:t>
            </a:r>
          </a:p>
          <a:p>
            <a:pPr algn="just">
              <a:buBlip>
                <a:blip r:embed="rId3"/>
              </a:buBlip>
            </a:pPr>
            <a:r>
              <a:rPr lang="el-GR" sz="2400" dirty="0" smtClean="0"/>
              <a:t> Νεφρίτιδες, πυελίτιδες ή κυστίτιδες σε οξεία φάση</a:t>
            </a:r>
          </a:p>
          <a:p>
            <a:pPr algn="just">
              <a:buBlip>
                <a:blip r:embed="rId3"/>
              </a:buBlip>
            </a:pPr>
            <a:r>
              <a:rPr lang="el-GR" sz="2400" dirty="0" smtClean="0"/>
              <a:t> Λιθιάσεις των νεφρών με συχνές κρίσεις ή αιματουρία ή με ογκώδεις λίθους</a:t>
            </a:r>
          </a:p>
          <a:p>
            <a:pPr algn="just">
              <a:buBlip>
                <a:blip r:embed="rId3"/>
              </a:buBlip>
            </a:pPr>
            <a:r>
              <a:rPr lang="el-GR" sz="2400" dirty="0" smtClean="0"/>
              <a:t> Χολολιθιάσεις με συχνούς κολικούς ή μεγάλους λίθους</a:t>
            </a:r>
          </a:p>
          <a:p>
            <a:pPr algn="just">
              <a:buBlip>
                <a:blip r:embed="rId3"/>
              </a:buBlip>
            </a:pPr>
            <a:r>
              <a:rPr lang="el-GR" sz="2400" dirty="0" smtClean="0"/>
              <a:t> Οξεία Χολοκυστίτιδα</a:t>
            </a:r>
          </a:p>
          <a:p>
            <a:pPr algn="just">
              <a:buBlip>
                <a:blip r:embed="rId3"/>
              </a:buBlip>
            </a:pPr>
            <a:r>
              <a:rPr lang="el-GR" sz="2400" dirty="0" smtClean="0"/>
              <a:t> Σε πρόσφατα χειρουργημένους</a:t>
            </a:r>
          </a:p>
          <a:p>
            <a:pPr algn="just">
              <a:buBlip>
                <a:blip r:embed="rId3"/>
              </a:buBlip>
            </a:pPr>
            <a:r>
              <a:rPr lang="el-GR" sz="2400" dirty="0" smtClean="0"/>
              <a:t> Γενικά σε οξείες καταστάσεις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90000"/>
          </a:schemeClr>
        </a:solidFill>
        <a:effectLst/>
      </p:bgPr>
    </p:bg>
    <p:spTree>
      <p:nvGrpSpPr>
        <p:cNvPr id="1" name=""/>
        <p:cNvGrpSpPr/>
        <p:nvPr/>
      </p:nvGrpSpPr>
      <p:grpSpPr>
        <a:xfrm>
          <a:off x="0" y="0"/>
          <a:ext cx="0" cy="0"/>
          <a:chOff x="0" y="0"/>
          <a:chExt cx="0" cy="0"/>
        </a:xfrm>
      </p:grpSpPr>
      <p:pic>
        <p:nvPicPr>
          <p:cNvPr id="4" name="3 - Εικόνα" descr="1308896334_melnichniy.jpg"/>
          <p:cNvPicPr>
            <a:picLocks noChangeAspect="1"/>
          </p:cNvPicPr>
          <p:nvPr/>
        </p:nvPicPr>
        <p:blipFill>
          <a:blip r:embed="rId2" cstate="print"/>
          <a:stretch>
            <a:fillRect/>
          </a:stretch>
        </p:blipFill>
        <p:spPr>
          <a:xfrm>
            <a:off x="5868144" y="1700808"/>
            <a:ext cx="3001516" cy="2251137"/>
          </a:xfrm>
          <a:prstGeom prst="rect">
            <a:avLst/>
          </a:prstGeom>
        </p:spPr>
      </p:pic>
      <p:sp>
        <p:nvSpPr>
          <p:cNvPr id="2" name="1 - TextBox"/>
          <p:cNvSpPr txBox="1"/>
          <p:nvPr/>
        </p:nvSpPr>
        <p:spPr>
          <a:xfrm>
            <a:off x="539552" y="1772816"/>
            <a:ext cx="4752528" cy="4493538"/>
          </a:xfrm>
          <a:prstGeom prst="rect">
            <a:avLst/>
          </a:prstGeom>
          <a:noFill/>
        </p:spPr>
        <p:txBody>
          <a:bodyPr wrap="square" rtlCol="0">
            <a:spAutoFit/>
          </a:bodyPr>
          <a:lstStyle/>
          <a:p>
            <a:r>
              <a:rPr lang="el-GR" sz="2200" i="1" dirty="0" smtClean="0">
                <a:solidFill>
                  <a:schemeClr val="bg1"/>
                </a:solidFill>
              </a:rPr>
              <a:t>Αυξάνεται η έκκριση όλων </a:t>
            </a:r>
            <a:r>
              <a:rPr lang="el-GR" sz="2200" i="1" dirty="0">
                <a:solidFill>
                  <a:schemeClr val="bg1"/>
                </a:solidFill>
              </a:rPr>
              <a:t>των ορμονών του πεπτικού </a:t>
            </a:r>
            <a:r>
              <a:rPr lang="el-GR" sz="2200" i="1" dirty="0" smtClean="0">
                <a:solidFill>
                  <a:schemeClr val="bg1"/>
                </a:solidFill>
              </a:rPr>
              <a:t>συστήματος</a:t>
            </a:r>
            <a:r>
              <a:rPr lang="el-GR" sz="2200" i="1" dirty="0">
                <a:solidFill>
                  <a:schemeClr val="bg1"/>
                </a:solidFill>
              </a:rPr>
              <a:t>:</a:t>
            </a:r>
            <a:endParaRPr lang="el-GR" sz="2200" i="1" dirty="0" smtClean="0">
              <a:solidFill>
                <a:schemeClr val="bg1"/>
              </a:solidFill>
            </a:endParaRPr>
          </a:p>
          <a:p>
            <a:endParaRPr lang="el-GR" sz="2200" dirty="0">
              <a:solidFill>
                <a:schemeClr val="bg1"/>
              </a:solidFill>
            </a:endParaRPr>
          </a:p>
          <a:p>
            <a:pPr>
              <a:buFont typeface="Arial" pitchFamily="34" charset="0"/>
              <a:buChar char="•"/>
            </a:pPr>
            <a:r>
              <a:rPr lang="el-GR" sz="2200" dirty="0" smtClean="0">
                <a:solidFill>
                  <a:schemeClr val="bg1"/>
                </a:solidFill>
              </a:rPr>
              <a:t> Της </a:t>
            </a:r>
            <a:r>
              <a:rPr lang="el-GR" sz="2200" b="1" dirty="0" err="1" smtClean="0">
                <a:solidFill>
                  <a:schemeClr val="bg1"/>
                </a:solidFill>
              </a:rPr>
              <a:t>γαστρίνης</a:t>
            </a:r>
            <a:r>
              <a:rPr lang="el-GR" sz="2200" dirty="0" smtClean="0">
                <a:solidFill>
                  <a:schemeClr val="bg1"/>
                </a:solidFill>
              </a:rPr>
              <a:t> (</a:t>
            </a:r>
            <a:r>
              <a:rPr lang="el-GR" sz="2200" dirty="0" err="1">
                <a:solidFill>
                  <a:schemeClr val="bg1"/>
                </a:solidFill>
              </a:rPr>
              <a:t>ενεργοποιητής</a:t>
            </a:r>
            <a:r>
              <a:rPr lang="el-GR" sz="2200" dirty="0">
                <a:solidFill>
                  <a:schemeClr val="bg1"/>
                </a:solidFill>
              </a:rPr>
              <a:t> της στομαχικής έκκρισης</a:t>
            </a:r>
            <a:r>
              <a:rPr lang="el-GR" sz="2200" dirty="0" smtClean="0">
                <a:solidFill>
                  <a:schemeClr val="bg1"/>
                </a:solidFill>
              </a:rPr>
              <a:t>)</a:t>
            </a:r>
          </a:p>
          <a:p>
            <a:pPr>
              <a:buFont typeface="Arial" pitchFamily="34" charset="0"/>
              <a:buChar char="•"/>
            </a:pPr>
            <a:r>
              <a:rPr lang="el-GR" sz="2200" dirty="0" smtClean="0">
                <a:solidFill>
                  <a:schemeClr val="bg1"/>
                </a:solidFill>
              </a:rPr>
              <a:t> Της </a:t>
            </a:r>
            <a:r>
              <a:rPr lang="el-GR" sz="2200" b="1" dirty="0" err="1">
                <a:solidFill>
                  <a:schemeClr val="bg1"/>
                </a:solidFill>
              </a:rPr>
              <a:t>σεκρετίνης</a:t>
            </a:r>
            <a:r>
              <a:rPr lang="el-GR" sz="2200" dirty="0">
                <a:solidFill>
                  <a:schemeClr val="bg1"/>
                </a:solidFill>
              </a:rPr>
              <a:t> (</a:t>
            </a:r>
            <a:r>
              <a:rPr lang="el-GR" sz="2200" dirty="0" err="1">
                <a:solidFill>
                  <a:schemeClr val="bg1"/>
                </a:solidFill>
              </a:rPr>
              <a:t>ενεργοποιητής</a:t>
            </a:r>
            <a:r>
              <a:rPr lang="el-GR" sz="2200" dirty="0">
                <a:solidFill>
                  <a:schemeClr val="bg1"/>
                </a:solidFill>
              </a:rPr>
              <a:t> της δημιουργίας των </a:t>
            </a:r>
            <a:r>
              <a:rPr lang="el-GR" sz="2200" dirty="0" err="1">
                <a:solidFill>
                  <a:schemeClr val="bg1"/>
                </a:solidFill>
              </a:rPr>
              <a:t>διττανθρακικών</a:t>
            </a:r>
            <a:r>
              <a:rPr lang="el-GR" sz="2200" dirty="0">
                <a:solidFill>
                  <a:schemeClr val="bg1"/>
                </a:solidFill>
              </a:rPr>
              <a:t> του παγκρέατος</a:t>
            </a:r>
            <a:r>
              <a:rPr lang="el-GR" sz="2200" dirty="0" smtClean="0">
                <a:solidFill>
                  <a:schemeClr val="bg1"/>
                </a:solidFill>
              </a:rPr>
              <a:t>)</a:t>
            </a:r>
          </a:p>
          <a:p>
            <a:pPr>
              <a:buFont typeface="Arial" pitchFamily="34" charset="0"/>
              <a:buChar char="•"/>
            </a:pPr>
            <a:r>
              <a:rPr lang="el-GR" sz="2200" dirty="0" smtClean="0">
                <a:solidFill>
                  <a:schemeClr val="bg1"/>
                </a:solidFill>
              </a:rPr>
              <a:t> Της </a:t>
            </a:r>
            <a:r>
              <a:rPr lang="el-GR" sz="2200" b="1" dirty="0" err="1" smtClean="0">
                <a:solidFill>
                  <a:schemeClr val="bg1"/>
                </a:solidFill>
              </a:rPr>
              <a:t>χολοκυστοκινίνη</a:t>
            </a:r>
            <a:r>
              <a:rPr lang="el-GR" sz="2200" dirty="0" smtClean="0">
                <a:solidFill>
                  <a:schemeClr val="bg1"/>
                </a:solidFill>
              </a:rPr>
              <a:t>  (</a:t>
            </a:r>
            <a:r>
              <a:rPr lang="el-GR" sz="2200" dirty="0" err="1">
                <a:solidFill>
                  <a:schemeClr val="bg1"/>
                </a:solidFill>
              </a:rPr>
              <a:t>ενεργοποιητής</a:t>
            </a:r>
            <a:r>
              <a:rPr lang="el-GR" sz="2200" dirty="0">
                <a:solidFill>
                  <a:schemeClr val="bg1"/>
                </a:solidFill>
              </a:rPr>
              <a:t> της λειτουργίας της χοληδόχου κύστεως) </a:t>
            </a:r>
            <a:endParaRPr lang="el-GR" sz="2200" dirty="0" smtClean="0">
              <a:solidFill>
                <a:schemeClr val="bg1"/>
              </a:solidFill>
            </a:endParaRPr>
          </a:p>
          <a:p>
            <a:pPr>
              <a:buFont typeface="Arial" pitchFamily="34" charset="0"/>
              <a:buChar char="•"/>
            </a:pPr>
            <a:r>
              <a:rPr lang="el-GR" sz="2200" dirty="0">
                <a:solidFill>
                  <a:schemeClr val="bg1"/>
                </a:solidFill>
              </a:rPr>
              <a:t> Τ</a:t>
            </a:r>
            <a:r>
              <a:rPr lang="el-GR" sz="2200" dirty="0" smtClean="0">
                <a:solidFill>
                  <a:schemeClr val="bg1"/>
                </a:solidFill>
              </a:rPr>
              <a:t>ου </a:t>
            </a:r>
            <a:r>
              <a:rPr lang="el-GR" sz="2200" b="1" dirty="0" err="1">
                <a:solidFill>
                  <a:schemeClr val="bg1"/>
                </a:solidFill>
              </a:rPr>
              <a:t>εντερογλυκαγόνου</a:t>
            </a:r>
            <a:r>
              <a:rPr lang="el-GR" sz="2200" dirty="0">
                <a:solidFill>
                  <a:schemeClr val="bg1"/>
                </a:solidFill>
              </a:rPr>
              <a:t> (</a:t>
            </a:r>
            <a:r>
              <a:rPr lang="el-GR" sz="2200" dirty="0" err="1">
                <a:solidFill>
                  <a:schemeClr val="bg1"/>
                </a:solidFill>
              </a:rPr>
              <a:t>ενεργοποιητής</a:t>
            </a:r>
            <a:r>
              <a:rPr lang="el-GR" sz="2200" dirty="0">
                <a:solidFill>
                  <a:schemeClr val="bg1"/>
                </a:solidFill>
              </a:rPr>
              <a:t> λειτουργίας εντέρου</a:t>
            </a:r>
            <a:r>
              <a:rPr lang="el-GR" sz="2200" dirty="0" smtClean="0">
                <a:solidFill>
                  <a:schemeClr val="bg1"/>
                </a:solidFill>
              </a:rPr>
              <a:t>)</a:t>
            </a:r>
          </a:p>
        </p:txBody>
      </p:sp>
      <p:sp>
        <p:nvSpPr>
          <p:cNvPr id="3" name="2 - TextBox"/>
          <p:cNvSpPr txBox="1"/>
          <p:nvPr/>
        </p:nvSpPr>
        <p:spPr>
          <a:xfrm>
            <a:off x="683568" y="476672"/>
            <a:ext cx="7776864" cy="892552"/>
          </a:xfrm>
          <a:prstGeom prst="rect">
            <a:avLst/>
          </a:prstGeom>
          <a:noFill/>
        </p:spPr>
        <p:txBody>
          <a:bodyPr wrap="square" rtlCol="0">
            <a:spAutoFit/>
          </a:bodyPr>
          <a:lstStyle/>
          <a:p>
            <a:pPr algn="ctr"/>
            <a:r>
              <a:rPr lang="el-GR" sz="2600" dirty="0" smtClean="0">
                <a:solidFill>
                  <a:schemeClr val="bg1"/>
                </a:solidFill>
              </a:rPr>
              <a:t>ΔΡΑΣΗ ΠΟΣΙΘΕΡΑΠΕΙΑΣ ΣΤΙΣ ΠΑΘΗΣΕΙΣ ΤΟΥ ΓΑΣΤΡΕΝΤΕΡΙΚΟΥ ΣΥΣΤΗΜΑΤΟΣ</a:t>
            </a:r>
            <a:endParaRPr lang="el-GR" sz="2600" dirty="0">
              <a:solidFill>
                <a:schemeClr val="bg1"/>
              </a:solidFill>
            </a:endParaRPr>
          </a:p>
        </p:txBody>
      </p:sp>
      <p:pic>
        <p:nvPicPr>
          <p:cNvPr id="5" name="4 - Εικόνα" descr="constipation2-600x369.jpg"/>
          <p:cNvPicPr>
            <a:picLocks noChangeAspect="1"/>
          </p:cNvPicPr>
          <p:nvPr/>
        </p:nvPicPr>
        <p:blipFill>
          <a:blip r:embed="rId3" cstate="print"/>
          <a:stretch>
            <a:fillRect/>
          </a:stretch>
        </p:blipFill>
        <p:spPr>
          <a:xfrm>
            <a:off x="5868144" y="4509120"/>
            <a:ext cx="2974586" cy="18293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90000"/>
          </a:schemeClr>
        </a:solidFill>
        <a:effectLst/>
      </p:bgPr>
    </p:bg>
    <p:spTree>
      <p:nvGrpSpPr>
        <p:cNvPr id="1" name=""/>
        <p:cNvGrpSpPr/>
        <p:nvPr/>
      </p:nvGrpSpPr>
      <p:grpSpPr>
        <a:xfrm>
          <a:off x="0" y="0"/>
          <a:ext cx="0" cy="0"/>
          <a:chOff x="0" y="0"/>
          <a:chExt cx="0" cy="0"/>
        </a:xfrm>
      </p:grpSpPr>
      <p:sp>
        <p:nvSpPr>
          <p:cNvPr id="2" name="1 - TextBox"/>
          <p:cNvSpPr txBox="1"/>
          <p:nvPr/>
        </p:nvSpPr>
        <p:spPr>
          <a:xfrm>
            <a:off x="467544" y="1556792"/>
            <a:ext cx="8136904" cy="2800767"/>
          </a:xfrm>
          <a:prstGeom prst="rect">
            <a:avLst/>
          </a:prstGeom>
          <a:noFill/>
        </p:spPr>
        <p:txBody>
          <a:bodyPr wrap="square" rtlCol="0">
            <a:spAutoFit/>
          </a:bodyPr>
          <a:lstStyle/>
          <a:p>
            <a:r>
              <a:rPr lang="el-GR" sz="2200" dirty="0" smtClean="0">
                <a:solidFill>
                  <a:schemeClr val="bg1"/>
                </a:solidFill>
              </a:rPr>
              <a:t>Με αποτέλεσμα…</a:t>
            </a:r>
          </a:p>
          <a:p>
            <a:endParaRPr lang="el-GR" sz="2200" dirty="0" smtClean="0">
              <a:solidFill>
                <a:schemeClr val="bg1"/>
              </a:solidFill>
            </a:endParaRPr>
          </a:p>
          <a:p>
            <a:pPr>
              <a:buFont typeface="Arial" pitchFamily="34" charset="0"/>
              <a:buChar char="•"/>
            </a:pPr>
            <a:r>
              <a:rPr lang="el-GR" sz="2200" dirty="0" smtClean="0">
                <a:solidFill>
                  <a:schemeClr val="bg1"/>
                </a:solidFill>
              </a:rPr>
              <a:t> Βοηθάει στη ρύθμιση της λειτουργίας των οργάνων του πεπτικού συστήματος και συνεπώς στην καλύτερη αντίδραση αυτών στους φυσιολογικούς και παθολογικούς ερεθισμούς. </a:t>
            </a:r>
          </a:p>
          <a:p>
            <a:pPr>
              <a:buFont typeface="Arial" pitchFamily="34" charset="0"/>
              <a:buChar char="•"/>
            </a:pPr>
            <a:endParaRPr lang="el-GR" sz="2200" dirty="0" smtClean="0">
              <a:solidFill>
                <a:schemeClr val="bg1"/>
              </a:solidFill>
            </a:endParaRPr>
          </a:p>
          <a:p>
            <a:pPr>
              <a:buFont typeface="Arial" pitchFamily="34" charset="0"/>
              <a:buChar char="•"/>
            </a:pPr>
            <a:r>
              <a:rPr lang="el-GR" sz="2200" dirty="0" smtClean="0">
                <a:solidFill>
                  <a:schemeClr val="bg1"/>
                </a:solidFill>
              </a:rPr>
              <a:t> Ενεργοποιούνται οι διαδικασίες πολλαπλασιασμού, ανάπτυξης και διαφοροποίησης των κυττάρων του πεπτικού συστήματος.</a:t>
            </a:r>
          </a:p>
        </p:txBody>
      </p:sp>
      <p:sp>
        <p:nvSpPr>
          <p:cNvPr id="3" name="2 - TextBox"/>
          <p:cNvSpPr txBox="1"/>
          <p:nvPr/>
        </p:nvSpPr>
        <p:spPr>
          <a:xfrm>
            <a:off x="683568" y="404664"/>
            <a:ext cx="7776864" cy="892552"/>
          </a:xfrm>
          <a:prstGeom prst="rect">
            <a:avLst/>
          </a:prstGeom>
          <a:noFill/>
        </p:spPr>
        <p:txBody>
          <a:bodyPr wrap="square" rtlCol="0">
            <a:spAutoFit/>
          </a:bodyPr>
          <a:lstStyle/>
          <a:p>
            <a:pPr algn="ctr"/>
            <a:r>
              <a:rPr lang="el-GR" sz="2600" dirty="0" smtClean="0">
                <a:solidFill>
                  <a:schemeClr val="bg1"/>
                </a:solidFill>
              </a:rPr>
              <a:t>ΔΡΑΣΗ ΠΟΣΙΘΕΡΑΠΕΙΑΣ ΣΤΙΣ ΠΑΘΗΣΕΙΣ ΤΟΥ ΓΑΣΤΡΕΝΤΕΡΙΚΟΥ ΣΥΣΤΗΜΑΤΟΣ</a:t>
            </a:r>
            <a:endParaRPr lang="el-GR" sz="2600" dirty="0">
              <a:solidFill>
                <a:schemeClr val="bg1"/>
              </a:solidFill>
            </a:endParaRPr>
          </a:p>
        </p:txBody>
      </p:sp>
      <p:pic>
        <p:nvPicPr>
          <p:cNvPr id="4" name="3 - Εικόνα" descr="2_79_maxi_en.jpg"/>
          <p:cNvPicPr>
            <a:picLocks noChangeAspect="1"/>
          </p:cNvPicPr>
          <p:nvPr/>
        </p:nvPicPr>
        <p:blipFill>
          <a:blip r:embed="rId2" cstate="print"/>
          <a:stretch>
            <a:fillRect/>
          </a:stretch>
        </p:blipFill>
        <p:spPr>
          <a:xfrm>
            <a:off x="5868144" y="4365104"/>
            <a:ext cx="2793479" cy="2292085"/>
          </a:xfrm>
          <a:prstGeom prst="rect">
            <a:avLst/>
          </a:prstGeom>
        </p:spPr>
      </p:pic>
      <p:sp>
        <p:nvSpPr>
          <p:cNvPr id="6" name="5 - TextBox"/>
          <p:cNvSpPr txBox="1"/>
          <p:nvPr/>
        </p:nvSpPr>
        <p:spPr>
          <a:xfrm>
            <a:off x="467544" y="4581128"/>
            <a:ext cx="5112568" cy="1107996"/>
          </a:xfrm>
          <a:prstGeom prst="rect">
            <a:avLst/>
          </a:prstGeom>
          <a:noFill/>
        </p:spPr>
        <p:txBody>
          <a:bodyPr wrap="square" rtlCol="0">
            <a:spAutoFit/>
          </a:bodyPr>
          <a:lstStyle/>
          <a:p>
            <a:pPr>
              <a:buFont typeface="Arial" pitchFamily="34" charset="0"/>
              <a:buChar char="•"/>
            </a:pPr>
            <a:r>
              <a:rPr lang="el-GR" sz="2200" dirty="0" smtClean="0">
                <a:solidFill>
                  <a:schemeClr val="bg1"/>
                </a:solidFill>
              </a:rPr>
              <a:t> Ελαττώνονται οι φλεγμονώδεις διαδικασίες και επιταχύνεται η διαδικασία της ίασης. </a:t>
            </a:r>
            <a:endParaRPr lang="el-GR"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5" name="4 - Ορθογώνιο"/>
          <p:cNvSpPr/>
          <p:nvPr/>
        </p:nvSpPr>
        <p:spPr>
          <a:xfrm>
            <a:off x="323528" y="1556792"/>
            <a:ext cx="8352928" cy="4001095"/>
          </a:xfrm>
          <a:prstGeom prst="rect">
            <a:avLst/>
          </a:prstGeom>
        </p:spPr>
        <p:txBody>
          <a:bodyPr wrap="square">
            <a:spAutoFit/>
          </a:bodyPr>
          <a:lstStyle/>
          <a:p>
            <a:pPr lvl="0" algn="just" fontAlgn="base">
              <a:spcBef>
                <a:spcPct val="0"/>
              </a:spcBef>
              <a:spcAft>
                <a:spcPct val="0"/>
              </a:spcAft>
            </a:pPr>
            <a:r>
              <a:rPr lang="el-GR" sz="2000" dirty="0" smtClean="0">
                <a:ea typeface="Times New Roman" pitchFamily="18" charset="0"/>
                <a:cs typeface="Times New Roman" pitchFamily="18" charset="0"/>
              </a:rPr>
              <a:t>Σε μελέτη που πραγματοποιήθηκε στην Ιταλία δημοσιευμένη στο Ιατρικό περιοδικό "</a:t>
            </a:r>
            <a:r>
              <a:rPr lang="el-GR" sz="2000" dirty="0" err="1" smtClean="0">
                <a:ea typeface="Times New Roman" pitchFamily="18" charset="0"/>
                <a:cs typeface="Times New Roman" pitchFamily="18" charset="0"/>
              </a:rPr>
              <a:t>Clinica</a:t>
            </a:r>
            <a:r>
              <a:rPr lang="el-GR" sz="2000" dirty="0" smtClean="0">
                <a:ea typeface="Times New Roman" pitchFamily="18" charset="0"/>
                <a:cs typeface="Times New Roman" pitchFamily="18" charset="0"/>
              </a:rPr>
              <a:t> </a:t>
            </a:r>
            <a:r>
              <a:rPr lang="el-GR" sz="2000" dirty="0" err="1" smtClean="0">
                <a:ea typeface="Times New Roman" pitchFamily="18" charset="0"/>
                <a:cs typeface="Times New Roman" pitchFamily="18" charset="0"/>
              </a:rPr>
              <a:t>Terapeutica</a:t>
            </a:r>
            <a:r>
              <a:rPr lang="el-GR" sz="2000" dirty="0" smtClean="0">
                <a:ea typeface="Times New Roman" pitchFamily="18" charset="0"/>
                <a:cs typeface="Times New Roman" pitchFamily="18" charset="0"/>
              </a:rPr>
              <a:t>" επικυρώθηκε η χρησιμότητα της πόσης μεταλλικού νερού.</a:t>
            </a:r>
            <a:endParaRPr lang="el-GR" sz="2000" dirty="0" smtClean="0">
              <a:cs typeface="Arial" pitchFamily="34" charset="0"/>
            </a:endParaRPr>
          </a:p>
          <a:p>
            <a:pPr lvl="0" algn="just" eaLnBrk="0" fontAlgn="base" hangingPunct="0">
              <a:spcBef>
                <a:spcPct val="0"/>
              </a:spcBef>
              <a:spcAft>
                <a:spcPct val="0"/>
              </a:spcAft>
            </a:pPr>
            <a:r>
              <a:rPr lang="el-GR" sz="2000" dirty="0" smtClean="0">
                <a:ea typeface="Times New Roman" pitchFamily="18" charset="0"/>
                <a:cs typeface="Times New Roman" pitchFamily="18" charset="0"/>
              </a:rPr>
              <a:t>    </a:t>
            </a:r>
            <a:endParaRPr lang="el-GR" sz="2000" dirty="0" smtClean="0">
              <a:cs typeface="Arial" pitchFamily="34" charset="0"/>
            </a:endParaRPr>
          </a:p>
          <a:p>
            <a:pPr lvl="0" algn="just" eaLnBrk="0" fontAlgn="base" hangingPunct="0">
              <a:spcBef>
                <a:spcPct val="0"/>
              </a:spcBef>
              <a:spcAft>
                <a:spcPct val="0"/>
              </a:spcAft>
            </a:pPr>
            <a:r>
              <a:rPr lang="el-GR" sz="2000" dirty="0" smtClean="0">
                <a:ea typeface="Times New Roman" pitchFamily="18" charset="0"/>
                <a:cs typeface="Times New Roman" pitchFamily="18" charset="0"/>
              </a:rPr>
              <a:t>Εξετάσθηκαν 965 ασθενείς με δυσπεψία και χρόνια δυσκοιλιότητα λόγω ευερέθιστου εντέρου. Πραγματοποίησαν </a:t>
            </a:r>
            <a:r>
              <a:rPr lang="el-GR" sz="2000" dirty="0" err="1" smtClean="0">
                <a:ea typeface="Times New Roman" pitchFamily="18" charset="0"/>
                <a:cs typeface="Times New Roman" pitchFamily="18" charset="0"/>
              </a:rPr>
              <a:t>ποσιθεραπεία</a:t>
            </a:r>
            <a:r>
              <a:rPr lang="el-GR" sz="2000" dirty="0" smtClean="0">
                <a:ea typeface="Times New Roman" pitchFamily="18" charset="0"/>
                <a:cs typeface="Times New Roman" pitchFamily="18" charset="0"/>
              </a:rPr>
              <a:t> στο υδροθεραπευτήριο </a:t>
            </a:r>
            <a:r>
              <a:rPr lang="el-GR" sz="2000" dirty="0" err="1" smtClean="0">
                <a:ea typeface="Times New Roman" pitchFamily="18" charset="0"/>
                <a:cs typeface="Times New Roman" pitchFamily="18" charset="0"/>
              </a:rPr>
              <a:t>Montecatini</a:t>
            </a:r>
            <a:r>
              <a:rPr lang="el-GR" sz="2000" dirty="0" smtClean="0">
                <a:ea typeface="Times New Roman" pitchFamily="18" charset="0"/>
                <a:cs typeface="Times New Roman" pitchFamily="18" charset="0"/>
              </a:rPr>
              <a:t>.</a:t>
            </a:r>
            <a:endParaRPr lang="en-US" sz="2000" dirty="0" smtClean="0">
              <a:cs typeface="Arial" pitchFamily="34" charset="0"/>
            </a:endParaRPr>
          </a:p>
          <a:p>
            <a:pPr lvl="0" algn="just" eaLnBrk="0" fontAlgn="base" hangingPunct="0">
              <a:spcBef>
                <a:spcPct val="0"/>
              </a:spcBef>
              <a:spcAft>
                <a:spcPct val="0"/>
              </a:spcAft>
            </a:pPr>
            <a:endParaRPr lang="en-US" sz="1400" dirty="0" smtClean="0">
              <a:latin typeface="Arial" pitchFamily="34" charset="0"/>
              <a:cs typeface="Arial" pitchFamily="34" charset="0"/>
            </a:endParaRPr>
          </a:p>
          <a:p>
            <a:pPr lvl="0" algn="ctr" eaLnBrk="0" fontAlgn="base" hangingPunct="0">
              <a:spcBef>
                <a:spcPct val="0"/>
              </a:spcBef>
              <a:spcAft>
                <a:spcPct val="0"/>
              </a:spcAft>
            </a:pPr>
            <a:r>
              <a:rPr lang="el-GR" sz="2000" b="1" u="sng" dirty="0" smtClean="0">
                <a:ea typeface="Times New Roman" pitchFamily="18" charset="0"/>
                <a:cs typeface="Times New Roman" pitchFamily="18" charset="0"/>
              </a:rPr>
              <a:t>Αποτελέσματα:</a:t>
            </a:r>
            <a:endParaRPr lang="en-US" sz="2000" b="1" u="sng" dirty="0" smtClean="0">
              <a:ea typeface="Times New Roman" pitchFamily="18" charset="0"/>
              <a:cs typeface="Times New Roman" pitchFamily="18" charset="0"/>
            </a:endParaRPr>
          </a:p>
          <a:p>
            <a:pPr lvl="0" algn="just" eaLnBrk="0" fontAlgn="base" hangingPunct="0">
              <a:spcBef>
                <a:spcPct val="0"/>
              </a:spcBef>
              <a:spcAft>
                <a:spcPct val="0"/>
              </a:spcAft>
            </a:pPr>
            <a:endParaRPr lang="en-US" sz="2000" dirty="0" smtClean="0">
              <a:latin typeface="Trebuchet MS" pitchFamily="34" charset="0"/>
              <a:ea typeface="Times New Roman" pitchFamily="18" charset="0"/>
              <a:cs typeface="Times New Roman" pitchFamily="18" charset="0"/>
            </a:endParaRPr>
          </a:p>
          <a:p>
            <a:pPr lvl="0" algn="just" eaLnBrk="0" fontAlgn="base" hangingPunct="0">
              <a:spcBef>
                <a:spcPct val="0"/>
              </a:spcBef>
              <a:spcAft>
                <a:spcPct val="0"/>
              </a:spcAft>
            </a:pPr>
            <a:r>
              <a:rPr lang="el-GR" sz="2000" dirty="0" smtClean="0">
                <a:ea typeface="Times New Roman" pitchFamily="18" charset="0"/>
                <a:cs typeface="Times New Roman" pitchFamily="18" charset="0"/>
              </a:rPr>
              <a:t>Με την </a:t>
            </a:r>
            <a:r>
              <a:rPr lang="el-GR" sz="2000" dirty="0" err="1" smtClean="0">
                <a:ea typeface="Times New Roman" pitchFamily="18" charset="0"/>
                <a:cs typeface="Times New Roman" pitchFamily="18" charset="0"/>
              </a:rPr>
              <a:t>ποσιθεραπεία</a:t>
            </a:r>
            <a:r>
              <a:rPr lang="el-GR" sz="2000" dirty="0" smtClean="0">
                <a:ea typeface="Times New Roman" pitchFamily="18" charset="0"/>
                <a:cs typeface="Times New Roman" pitchFamily="18" charset="0"/>
              </a:rPr>
              <a:t> παρουσιάστηκε μια εντυπωσιακή βραχυπρόθεσμη και μεσοπρόθεσμη βελτίωση στα κλινικά συμπτώματα και επιπλέον μειώθηκε η λήψη των γαστρεντερικών φαρμάκων ανά έτος.</a:t>
            </a:r>
            <a:r>
              <a:rPr lang="en-US" sz="2000" dirty="0" smtClean="0">
                <a:ea typeface="Times New Roman" pitchFamily="18" charset="0"/>
                <a:cs typeface="Times New Roman" pitchFamily="18" charset="0"/>
              </a:rPr>
              <a:t> </a:t>
            </a:r>
            <a:endParaRPr lang="el-GR" sz="2000" dirty="0" smtClean="0">
              <a:ea typeface="Times New Roman" pitchFamily="18" charset="0"/>
              <a:cs typeface="Times New Roman" pitchFamily="18" charset="0"/>
            </a:endParaRPr>
          </a:p>
        </p:txBody>
      </p:sp>
      <p:sp>
        <p:nvSpPr>
          <p:cNvPr id="6" name="5 - TextBox"/>
          <p:cNvSpPr txBox="1"/>
          <p:nvPr/>
        </p:nvSpPr>
        <p:spPr>
          <a:xfrm>
            <a:off x="467544" y="188640"/>
            <a:ext cx="7992888" cy="1138773"/>
          </a:xfrm>
          <a:prstGeom prst="rect">
            <a:avLst/>
          </a:prstGeom>
          <a:noFill/>
        </p:spPr>
        <p:txBody>
          <a:bodyPr wrap="square" rtlCol="0">
            <a:spAutoFit/>
          </a:bodyPr>
          <a:lstStyle/>
          <a:p>
            <a:pPr algn="ctr"/>
            <a:r>
              <a:rPr lang="el-GR" sz="2000" dirty="0" smtClean="0">
                <a:solidFill>
                  <a:srgbClr val="333333"/>
                </a:solidFill>
                <a:latin typeface="Trebuchet MS" pitchFamily="34" charset="0"/>
                <a:ea typeface="Times New Roman" pitchFamily="18" charset="0"/>
                <a:cs typeface="Times New Roman" pitchFamily="18" charset="0"/>
              </a:rPr>
              <a:t>ΜΕΛΕΤΗ</a:t>
            </a:r>
          </a:p>
          <a:p>
            <a:pPr algn="ctr"/>
            <a:r>
              <a:rPr lang="el-GR" sz="2400" dirty="0" smtClean="0">
                <a:solidFill>
                  <a:srgbClr val="333333"/>
                </a:solidFill>
                <a:latin typeface="Trebuchet MS" pitchFamily="34" charset="0"/>
                <a:ea typeface="Times New Roman" pitchFamily="18" charset="0"/>
                <a:cs typeface="Times New Roman" pitchFamily="18" charset="0"/>
              </a:rPr>
              <a:t>"</a:t>
            </a:r>
            <a:r>
              <a:rPr lang="en-US" sz="2400" dirty="0" smtClean="0"/>
              <a:t> </a:t>
            </a:r>
            <a:r>
              <a:rPr lang="en-US" sz="2400" u="sng" dirty="0" smtClean="0"/>
              <a:t>Clinical-epidemiological study of the efficacy of thermal therapy in </a:t>
            </a:r>
            <a:r>
              <a:rPr lang="en-US" sz="2400" u="sng" dirty="0" err="1" smtClean="0"/>
              <a:t>gastroenterologic</a:t>
            </a:r>
            <a:r>
              <a:rPr lang="en-US" sz="2400" u="sng" dirty="0" smtClean="0"/>
              <a:t> diseases</a:t>
            </a:r>
            <a:r>
              <a:rPr lang="el-GR" sz="2400" dirty="0" smtClean="0">
                <a:solidFill>
                  <a:srgbClr val="333333"/>
                </a:solidFill>
                <a:latin typeface="Trebuchet MS" pitchFamily="34" charset="0"/>
                <a:ea typeface="Times New Roman" pitchFamily="18" charset="0"/>
                <a:cs typeface="Times New Roman" pitchFamily="18" charset="0"/>
              </a:rPr>
              <a:t> " </a:t>
            </a:r>
          </a:p>
        </p:txBody>
      </p:sp>
      <p:sp>
        <p:nvSpPr>
          <p:cNvPr id="8" name="7 - TextBox"/>
          <p:cNvSpPr txBox="1"/>
          <p:nvPr/>
        </p:nvSpPr>
        <p:spPr>
          <a:xfrm>
            <a:off x="539552" y="6021288"/>
            <a:ext cx="7920880" cy="338554"/>
          </a:xfrm>
          <a:prstGeom prst="rect">
            <a:avLst/>
          </a:prstGeom>
          <a:noFill/>
        </p:spPr>
        <p:txBody>
          <a:bodyPr wrap="square" rtlCol="0">
            <a:spAutoFit/>
          </a:bodyPr>
          <a:lstStyle/>
          <a:p>
            <a:pPr algn="r"/>
            <a:r>
              <a:rPr lang="en-US" sz="1600" i="1" dirty="0" err="1" smtClean="0">
                <a:latin typeface="Trebuchet MS" pitchFamily="34" charset="0"/>
                <a:ea typeface="Times New Roman" pitchFamily="18" charset="0"/>
                <a:cs typeface="Times New Roman" pitchFamily="18" charset="0"/>
              </a:rPr>
              <a:t>Scalabrino</a:t>
            </a:r>
            <a:r>
              <a:rPr lang="en-US" sz="1600" i="1" dirty="0" smtClean="0">
                <a:latin typeface="Trebuchet MS" pitchFamily="34" charset="0"/>
                <a:ea typeface="Times New Roman" pitchFamily="18" charset="0"/>
                <a:cs typeface="Times New Roman" pitchFamily="18" charset="0"/>
              </a:rPr>
              <a:t> A, </a:t>
            </a:r>
            <a:r>
              <a:rPr lang="en-US" sz="1600" i="1" dirty="0" err="1" smtClean="0">
                <a:latin typeface="Trebuchet MS" pitchFamily="34" charset="0"/>
                <a:ea typeface="Times New Roman" pitchFamily="18" charset="0"/>
                <a:cs typeface="Times New Roman" pitchFamily="18" charset="0"/>
              </a:rPr>
              <a:t>Buzzelli</a:t>
            </a:r>
            <a:r>
              <a:rPr lang="en-US" sz="1600" i="1" dirty="0" smtClean="0">
                <a:latin typeface="Trebuchet MS" pitchFamily="34" charset="0"/>
                <a:ea typeface="Times New Roman" pitchFamily="18" charset="0"/>
                <a:cs typeface="Times New Roman" pitchFamily="18" charset="0"/>
              </a:rPr>
              <a:t> G, </a:t>
            </a:r>
            <a:r>
              <a:rPr lang="en-US" sz="1600" i="1" dirty="0" err="1" smtClean="0">
                <a:latin typeface="Trebuchet MS" pitchFamily="34" charset="0"/>
                <a:ea typeface="Times New Roman" pitchFamily="18" charset="0"/>
                <a:cs typeface="Times New Roman" pitchFamily="18" charset="0"/>
              </a:rPr>
              <a:t>Raggi</a:t>
            </a:r>
            <a:r>
              <a:rPr lang="en-US" sz="1600" i="1" dirty="0" smtClean="0">
                <a:latin typeface="Trebuchet MS" pitchFamily="34" charset="0"/>
                <a:ea typeface="Times New Roman" pitchFamily="18" charset="0"/>
                <a:cs typeface="Times New Roman" pitchFamily="18" charset="0"/>
              </a:rPr>
              <a:t> VC.  </a:t>
            </a:r>
            <a:r>
              <a:rPr lang="en-US" sz="1600" i="1" dirty="0" smtClean="0"/>
              <a:t> [1998, 149(2):127-130]</a:t>
            </a:r>
            <a:r>
              <a:rPr lang="en-US" sz="1600" i="1" dirty="0" smtClean="0">
                <a:latin typeface="Trebuchet MS" pitchFamily="34" charset="0"/>
                <a:ea typeface="Times New Roman" pitchFamily="18" charset="0"/>
                <a:cs typeface="Times New Roman" pitchFamily="18" charset="0"/>
              </a:rPr>
              <a:t> </a:t>
            </a:r>
            <a:endParaRPr lang="el-GR" sz="1600" i="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90000"/>
          </a:schemeClr>
        </a:solidFill>
        <a:effectLst/>
      </p:bgPr>
    </p:bg>
    <p:spTree>
      <p:nvGrpSpPr>
        <p:cNvPr id="1" name=""/>
        <p:cNvGrpSpPr/>
        <p:nvPr/>
      </p:nvGrpSpPr>
      <p:grpSpPr>
        <a:xfrm>
          <a:off x="0" y="0"/>
          <a:ext cx="0" cy="0"/>
          <a:chOff x="0" y="0"/>
          <a:chExt cx="0" cy="0"/>
        </a:xfrm>
      </p:grpSpPr>
      <p:sp>
        <p:nvSpPr>
          <p:cNvPr id="2" name="1 - TextBox"/>
          <p:cNvSpPr txBox="1"/>
          <p:nvPr/>
        </p:nvSpPr>
        <p:spPr>
          <a:xfrm>
            <a:off x="755576" y="692696"/>
            <a:ext cx="4752528" cy="892552"/>
          </a:xfrm>
          <a:prstGeom prst="rect">
            <a:avLst/>
          </a:prstGeom>
          <a:noFill/>
        </p:spPr>
        <p:txBody>
          <a:bodyPr wrap="square" rtlCol="0">
            <a:spAutoFit/>
          </a:bodyPr>
          <a:lstStyle/>
          <a:p>
            <a:r>
              <a:rPr lang="el-GR" sz="2600" dirty="0" smtClean="0">
                <a:solidFill>
                  <a:schemeClr val="bg1"/>
                </a:solidFill>
              </a:rPr>
              <a:t>Η </a:t>
            </a:r>
            <a:r>
              <a:rPr lang="el-GR" sz="2600" dirty="0" err="1" smtClean="0">
                <a:solidFill>
                  <a:schemeClr val="bg1"/>
                </a:solidFill>
              </a:rPr>
              <a:t>Ποσιθεραπεία</a:t>
            </a:r>
            <a:r>
              <a:rPr lang="el-GR" sz="2600" dirty="0" smtClean="0">
                <a:solidFill>
                  <a:schemeClr val="bg1"/>
                </a:solidFill>
              </a:rPr>
              <a:t>  στα  Νοσήματα Ουροποιητικού συστήματος </a:t>
            </a:r>
            <a:endParaRPr lang="el-GR" sz="2600" dirty="0">
              <a:solidFill>
                <a:schemeClr val="bg1"/>
              </a:solidFill>
            </a:endParaRPr>
          </a:p>
        </p:txBody>
      </p:sp>
      <p:sp>
        <p:nvSpPr>
          <p:cNvPr id="3" name="2 - TextBox"/>
          <p:cNvSpPr txBox="1"/>
          <p:nvPr/>
        </p:nvSpPr>
        <p:spPr>
          <a:xfrm>
            <a:off x="678637" y="2492896"/>
            <a:ext cx="7776864" cy="3447098"/>
          </a:xfrm>
          <a:prstGeom prst="rect">
            <a:avLst/>
          </a:prstGeom>
          <a:noFill/>
        </p:spPr>
        <p:txBody>
          <a:bodyPr wrap="square" rtlCol="0">
            <a:spAutoFit/>
          </a:bodyPr>
          <a:lstStyle/>
          <a:p>
            <a:pPr>
              <a:buFont typeface="Wingdings" pitchFamily="2" charset="2"/>
              <a:buChar char="Ø"/>
            </a:pPr>
            <a:r>
              <a:rPr lang="el-GR" sz="2200" dirty="0" smtClean="0">
                <a:solidFill>
                  <a:schemeClr val="bg1"/>
                </a:solidFill>
              </a:rPr>
              <a:t>  Έχει φανεί ότι είναι αποτελεσματική στη θεραπεία των νοσημάτων του ουροποιητικού συστήματος αφού προωθεί την αποβολή των νεφρικών λίθων και προλαμβάνει το σχηματισμό αυτών. Αυτό έχει φανεί ότι οφείλεται  κυρίως στην παρουσία του θείου (</a:t>
            </a:r>
            <a:r>
              <a:rPr lang="en-US" sz="2200" dirty="0" smtClean="0">
                <a:solidFill>
                  <a:schemeClr val="bg1"/>
                </a:solidFill>
              </a:rPr>
              <a:t>S).</a:t>
            </a:r>
            <a:endParaRPr lang="el-GR" sz="2200" dirty="0" smtClean="0">
              <a:solidFill>
                <a:schemeClr val="bg1"/>
              </a:solidFill>
            </a:endParaRPr>
          </a:p>
          <a:p>
            <a:pPr>
              <a:buFont typeface="Wingdings" pitchFamily="2" charset="2"/>
              <a:buChar char="Ø"/>
            </a:pPr>
            <a:endParaRPr lang="el-GR" sz="2200" dirty="0" smtClean="0">
              <a:solidFill>
                <a:schemeClr val="bg1"/>
              </a:solidFill>
            </a:endParaRPr>
          </a:p>
          <a:p>
            <a:pPr>
              <a:buFont typeface="Wingdings" pitchFamily="2" charset="2"/>
              <a:buChar char="Ø"/>
            </a:pPr>
            <a:r>
              <a:rPr lang="el-GR" sz="2200" dirty="0" smtClean="0">
                <a:solidFill>
                  <a:schemeClr val="bg1"/>
                </a:solidFill>
              </a:rPr>
              <a:t>  Τα </a:t>
            </a:r>
            <a:r>
              <a:rPr lang="el-GR" sz="2200" dirty="0" err="1" smtClean="0">
                <a:solidFill>
                  <a:schemeClr val="bg1"/>
                </a:solidFill>
              </a:rPr>
              <a:t>ολιγομεταλλικά</a:t>
            </a:r>
            <a:r>
              <a:rPr lang="el-GR" sz="2200" dirty="0">
                <a:solidFill>
                  <a:schemeClr val="bg1"/>
                </a:solidFill>
              </a:rPr>
              <a:t>, υποτονικά </a:t>
            </a:r>
            <a:r>
              <a:rPr lang="el-GR" sz="2200" dirty="0" smtClean="0">
                <a:solidFill>
                  <a:schemeClr val="bg1"/>
                </a:solidFill>
              </a:rPr>
              <a:t>νερά απορροφώνται και απεκκρίνονται γρήγορα  από τους νεφρούς και έτσι προκαλούν την </a:t>
            </a:r>
            <a:r>
              <a:rPr lang="el-GR" sz="2200" dirty="0">
                <a:solidFill>
                  <a:schemeClr val="bg1"/>
                </a:solidFill>
              </a:rPr>
              <a:t>αυξημένη και γρήγορη </a:t>
            </a:r>
            <a:r>
              <a:rPr lang="el-GR" sz="2200" dirty="0" smtClean="0">
                <a:solidFill>
                  <a:schemeClr val="bg1"/>
                </a:solidFill>
              </a:rPr>
              <a:t>διούρηση.</a:t>
            </a:r>
          </a:p>
          <a:p>
            <a:pPr>
              <a:buFont typeface="Wingdings" pitchFamily="2" charset="2"/>
              <a:buChar char="§"/>
            </a:pPr>
            <a:endParaRPr lang="el-GR" sz="2000" dirty="0" smtClean="0"/>
          </a:p>
        </p:txBody>
      </p:sp>
      <p:sp>
        <p:nvSpPr>
          <p:cNvPr id="7" name="6 - TextBox"/>
          <p:cNvSpPr txBox="1"/>
          <p:nvPr/>
        </p:nvSpPr>
        <p:spPr>
          <a:xfrm>
            <a:off x="611560" y="5733256"/>
            <a:ext cx="7848872" cy="738664"/>
          </a:xfrm>
          <a:prstGeom prst="rect">
            <a:avLst/>
          </a:prstGeom>
          <a:noFill/>
        </p:spPr>
        <p:txBody>
          <a:bodyPr wrap="square" rtlCol="0">
            <a:spAutoFit/>
          </a:bodyPr>
          <a:lstStyle/>
          <a:p>
            <a:pPr algn="r">
              <a:buFont typeface="Arial" pitchFamily="34" charset="0"/>
              <a:buChar char="•"/>
            </a:pPr>
            <a:r>
              <a:rPr lang="en-US" sz="1400" i="1" dirty="0" err="1" smtClean="0">
                <a:solidFill>
                  <a:schemeClr val="bg1"/>
                </a:solidFill>
              </a:rPr>
              <a:t>Elisabetta</a:t>
            </a:r>
            <a:r>
              <a:rPr lang="en-US" sz="1400" i="1" dirty="0" smtClean="0"/>
              <a:t> </a:t>
            </a:r>
            <a:r>
              <a:rPr lang="en-US" sz="1400" i="1" dirty="0" err="1" smtClean="0">
                <a:solidFill>
                  <a:schemeClr val="bg1"/>
                </a:solidFill>
              </a:rPr>
              <a:t>Ricciardi</a:t>
            </a:r>
            <a:r>
              <a:rPr lang="el-GR" sz="1400" i="1" dirty="0" smtClean="0">
                <a:solidFill>
                  <a:schemeClr val="bg1"/>
                </a:solidFill>
              </a:rPr>
              <a:t>, </a:t>
            </a:r>
            <a:r>
              <a:rPr lang="en-US" sz="1400" i="1" dirty="0" smtClean="0">
                <a:solidFill>
                  <a:schemeClr val="bg1"/>
                </a:solidFill>
              </a:rPr>
              <a:t>Treatment of kidney diseases in the thermal springs of </a:t>
            </a:r>
            <a:r>
              <a:rPr lang="en-US" sz="1400" i="1" dirty="0" err="1" smtClean="0">
                <a:solidFill>
                  <a:schemeClr val="bg1"/>
                </a:solidFill>
              </a:rPr>
              <a:t>Pithecusa</a:t>
            </a:r>
            <a:r>
              <a:rPr lang="en-US" sz="1400" i="1" dirty="0" smtClean="0">
                <a:solidFill>
                  <a:schemeClr val="bg1"/>
                </a:solidFill>
              </a:rPr>
              <a:t> during the XVIII Century</a:t>
            </a:r>
            <a:r>
              <a:rPr lang="el-GR" sz="1400" i="1" dirty="0" smtClean="0">
                <a:solidFill>
                  <a:schemeClr val="bg1"/>
                </a:solidFill>
              </a:rPr>
              <a:t>., </a:t>
            </a:r>
            <a:r>
              <a:rPr lang="en-US" sz="1400" i="1" dirty="0" smtClean="0">
                <a:solidFill>
                  <a:schemeClr val="bg1"/>
                </a:solidFill>
              </a:rPr>
              <a:t>G Ital </a:t>
            </a:r>
            <a:r>
              <a:rPr lang="en-US" sz="1400" i="1" dirty="0" err="1" smtClean="0">
                <a:solidFill>
                  <a:schemeClr val="bg1"/>
                </a:solidFill>
              </a:rPr>
              <a:t>Nefrol</a:t>
            </a:r>
            <a:r>
              <a:rPr lang="en-US" sz="1400" i="1" dirty="0" smtClean="0">
                <a:solidFill>
                  <a:schemeClr val="bg1"/>
                </a:solidFill>
              </a:rPr>
              <a:t> 2016; 33 (S66) </a:t>
            </a:r>
            <a:endParaRPr lang="el-GR" sz="1400" i="1" dirty="0" smtClean="0">
              <a:solidFill>
                <a:schemeClr val="bg1"/>
              </a:solidFill>
            </a:endParaRPr>
          </a:p>
          <a:p>
            <a:pPr algn="r">
              <a:buFont typeface="Arial" pitchFamily="34" charset="0"/>
              <a:buChar char="•"/>
            </a:pPr>
            <a:r>
              <a:rPr lang="en-US" sz="1400" i="1" dirty="0" err="1" smtClean="0">
                <a:solidFill>
                  <a:schemeClr val="bg1"/>
                </a:solidFill>
              </a:rPr>
              <a:t>Petraccia</a:t>
            </a:r>
            <a:r>
              <a:rPr lang="en-US" sz="1400" i="1" dirty="0" smtClean="0">
                <a:solidFill>
                  <a:schemeClr val="bg1"/>
                </a:solidFill>
              </a:rPr>
              <a:t> et al</a:t>
            </a:r>
            <a:r>
              <a:rPr lang="el-GR" sz="1400" i="1" dirty="0" smtClean="0">
                <a:solidFill>
                  <a:schemeClr val="bg1"/>
                </a:solidFill>
              </a:rPr>
              <a:t>. </a:t>
            </a:r>
            <a:r>
              <a:rPr lang="en-US" sz="1400" i="1" dirty="0" smtClean="0">
                <a:solidFill>
                  <a:schemeClr val="bg1"/>
                </a:solidFill>
              </a:rPr>
              <a:t>Water, mineral waters and health. </a:t>
            </a:r>
            <a:r>
              <a:rPr lang="el-GR" sz="1400" i="1" dirty="0" err="1" smtClean="0">
                <a:solidFill>
                  <a:schemeClr val="bg1"/>
                </a:solidFill>
              </a:rPr>
              <a:t>Clinical</a:t>
            </a:r>
            <a:r>
              <a:rPr lang="el-GR" sz="1400" i="1" dirty="0" smtClean="0">
                <a:solidFill>
                  <a:schemeClr val="bg1"/>
                </a:solidFill>
              </a:rPr>
              <a:t> </a:t>
            </a:r>
            <a:r>
              <a:rPr lang="el-GR" sz="1400" i="1" dirty="0" err="1" smtClean="0">
                <a:solidFill>
                  <a:schemeClr val="bg1"/>
                </a:solidFill>
              </a:rPr>
              <a:t>Nutrition</a:t>
            </a:r>
            <a:r>
              <a:rPr lang="el-GR" sz="1400" i="1" dirty="0" smtClean="0">
                <a:solidFill>
                  <a:schemeClr val="bg1"/>
                </a:solidFill>
              </a:rPr>
              <a:t> ,2006</a:t>
            </a:r>
          </a:p>
        </p:txBody>
      </p:sp>
      <p:pic>
        <p:nvPicPr>
          <p:cNvPr id="4" name="Εικόνα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40152" y="609090"/>
            <a:ext cx="2520280" cy="16801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90000"/>
          </a:schemeClr>
        </a:solidFill>
        <a:effectLst/>
      </p:bgPr>
    </p:bg>
    <p:spTree>
      <p:nvGrpSpPr>
        <p:cNvPr id="1" name=""/>
        <p:cNvGrpSpPr/>
        <p:nvPr/>
      </p:nvGrpSpPr>
      <p:grpSpPr>
        <a:xfrm>
          <a:off x="0" y="0"/>
          <a:ext cx="0" cy="0"/>
          <a:chOff x="0" y="0"/>
          <a:chExt cx="0" cy="0"/>
        </a:xfrm>
      </p:grpSpPr>
      <p:sp>
        <p:nvSpPr>
          <p:cNvPr id="2" name="1 - TextBox"/>
          <p:cNvSpPr txBox="1"/>
          <p:nvPr/>
        </p:nvSpPr>
        <p:spPr>
          <a:xfrm>
            <a:off x="827584" y="620688"/>
            <a:ext cx="7632848" cy="892552"/>
          </a:xfrm>
          <a:prstGeom prst="rect">
            <a:avLst/>
          </a:prstGeom>
          <a:noFill/>
        </p:spPr>
        <p:txBody>
          <a:bodyPr wrap="square" rtlCol="0">
            <a:spAutoFit/>
          </a:bodyPr>
          <a:lstStyle/>
          <a:p>
            <a:pPr algn="ctr"/>
            <a:r>
              <a:rPr lang="el-GR" sz="2600" dirty="0" err="1" smtClean="0">
                <a:solidFill>
                  <a:schemeClr val="bg1"/>
                </a:solidFill>
              </a:rPr>
              <a:t>Ποσιθεραπεία</a:t>
            </a:r>
            <a:r>
              <a:rPr lang="el-GR" sz="2600" dirty="0" smtClean="0">
                <a:solidFill>
                  <a:schemeClr val="bg1"/>
                </a:solidFill>
              </a:rPr>
              <a:t>  &amp;  βελτίωση της λειτουργίας της χοληδόχου κύστεως</a:t>
            </a:r>
            <a:endParaRPr lang="el-GR" sz="2600" dirty="0">
              <a:solidFill>
                <a:schemeClr val="bg1"/>
              </a:solidFill>
            </a:endParaRPr>
          </a:p>
        </p:txBody>
      </p:sp>
      <p:sp>
        <p:nvSpPr>
          <p:cNvPr id="3" name="2 - TextBox"/>
          <p:cNvSpPr txBox="1"/>
          <p:nvPr/>
        </p:nvSpPr>
        <p:spPr>
          <a:xfrm>
            <a:off x="683568" y="2060848"/>
            <a:ext cx="7848872" cy="2800767"/>
          </a:xfrm>
          <a:prstGeom prst="rect">
            <a:avLst/>
          </a:prstGeom>
          <a:noFill/>
        </p:spPr>
        <p:txBody>
          <a:bodyPr wrap="square" rtlCol="0">
            <a:spAutoFit/>
          </a:bodyPr>
          <a:lstStyle/>
          <a:p>
            <a:r>
              <a:rPr lang="el-GR" sz="2200" dirty="0" smtClean="0">
                <a:solidFill>
                  <a:schemeClr val="bg1"/>
                </a:solidFill>
              </a:rPr>
              <a:t>Έχει αποδειχθεί ότι χρησιμεύει στη ρύθμιση της λειτουργίας της χοληδόχου κύστεως. </a:t>
            </a:r>
            <a:endParaRPr lang="en-US" sz="2200" dirty="0" smtClean="0">
              <a:solidFill>
                <a:schemeClr val="bg1"/>
              </a:solidFill>
            </a:endParaRPr>
          </a:p>
          <a:p>
            <a:endParaRPr lang="el-GR" sz="2200" dirty="0" smtClean="0">
              <a:solidFill>
                <a:schemeClr val="bg1"/>
              </a:solidFill>
            </a:endParaRPr>
          </a:p>
          <a:p>
            <a:r>
              <a:rPr lang="el-GR" sz="2200" dirty="0" smtClean="0">
                <a:solidFill>
                  <a:schemeClr val="bg1"/>
                </a:solidFill>
              </a:rPr>
              <a:t>Βοηθά στην αντιμετώπιση της δυσκινησίας της χοληδόχου κύστεως αυξάνοντας τη συσταλτικότητά της.</a:t>
            </a:r>
            <a:endParaRPr lang="en-US" sz="2200" dirty="0" smtClean="0">
              <a:solidFill>
                <a:schemeClr val="bg1"/>
              </a:solidFill>
            </a:endParaRPr>
          </a:p>
          <a:p>
            <a:endParaRPr lang="el-GR" sz="2200" dirty="0" smtClean="0">
              <a:solidFill>
                <a:schemeClr val="bg1"/>
              </a:solidFill>
            </a:endParaRPr>
          </a:p>
          <a:p>
            <a:r>
              <a:rPr lang="el-GR" sz="2200" dirty="0" smtClean="0">
                <a:solidFill>
                  <a:schemeClr val="bg1"/>
                </a:solidFill>
              </a:rPr>
              <a:t>Βελτιώνει την ικανότητα της να</a:t>
            </a:r>
            <a:r>
              <a:rPr lang="en-US" sz="2200" dirty="0" smtClean="0">
                <a:solidFill>
                  <a:schemeClr val="bg1"/>
                </a:solidFill>
              </a:rPr>
              <a:t> </a:t>
            </a:r>
            <a:r>
              <a:rPr lang="el-GR" sz="2200" dirty="0" smtClean="0">
                <a:solidFill>
                  <a:schemeClr val="bg1"/>
                </a:solidFill>
              </a:rPr>
              <a:t>συγκεντρώνει και να αποβάλλει χολή.</a:t>
            </a:r>
          </a:p>
        </p:txBody>
      </p:sp>
      <p:sp>
        <p:nvSpPr>
          <p:cNvPr id="5" name="4 - TextBox"/>
          <p:cNvSpPr txBox="1"/>
          <p:nvPr/>
        </p:nvSpPr>
        <p:spPr>
          <a:xfrm>
            <a:off x="547449" y="5589240"/>
            <a:ext cx="8064896" cy="1169551"/>
          </a:xfrm>
          <a:prstGeom prst="rect">
            <a:avLst/>
          </a:prstGeom>
          <a:noFill/>
        </p:spPr>
        <p:txBody>
          <a:bodyPr wrap="square" rtlCol="0">
            <a:spAutoFit/>
          </a:bodyPr>
          <a:lstStyle/>
          <a:p>
            <a:pPr algn="r">
              <a:buFont typeface="Arial" pitchFamily="34" charset="0"/>
              <a:buChar char="•"/>
            </a:pPr>
            <a:r>
              <a:rPr lang="el-GR" sz="1400" i="1" dirty="0" smtClean="0">
                <a:solidFill>
                  <a:schemeClr val="bg1"/>
                </a:solidFill>
              </a:rPr>
              <a:t>Ηλιοπούλου Γ.</a:t>
            </a:r>
            <a:r>
              <a:rPr lang="en-US" sz="1400" i="1" dirty="0" smtClean="0">
                <a:solidFill>
                  <a:schemeClr val="bg1"/>
                </a:solidFill>
              </a:rPr>
              <a:t>,</a:t>
            </a:r>
            <a:r>
              <a:rPr lang="el-GR" sz="1400" i="1" dirty="0" smtClean="0">
                <a:solidFill>
                  <a:schemeClr val="bg1"/>
                </a:solidFill>
              </a:rPr>
              <a:t> Υδροθεραπεία, Έκδοση τρίτη, Αθήνα 1960, σελ. 125,126,127</a:t>
            </a:r>
          </a:p>
          <a:p>
            <a:pPr algn="r">
              <a:buFont typeface="Arial" pitchFamily="34" charset="0"/>
              <a:buChar char="•"/>
            </a:pPr>
            <a:r>
              <a:rPr lang="en-US" sz="1400" i="1" dirty="0" err="1" smtClean="0">
                <a:solidFill>
                  <a:schemeClr val="bg1"/>
                </a:solidFill>
              </a:rPr>
              <a:t>Gorhbunov</a:t>
            </a:r>
            <a:r>
              <a:rPr lang="en-US" sz="1400" i="1" dirty="0" smtClean="0">
                <a:solidFill>
                  <a:schemeClr val="bg1"/>
                </a:solidFill>
              </a:rPr>
              <a:t> </a:t>
            </a:r>
            <a:r>
              <a:rPr lang="en-US" sz="1400" i="1" dirty="0" err="1" smtClean="0">
                <a:solidFill>
                  <a:schemeClr val="bg1"/>
                </a:solidFill>
              </a:rPr>
              <a:t>IuV</a:t>
            </a:r>
            <a:r>
              <a:rPr lang="en-US" sz="1400" i="1" dirty="0" smtClean="0">
                <a:solidFill>
                  <a:schemeClr val="bg1"/>
                </a:solidFill>
              </a:rPr>
              <a:t>, </a:t>
            </a:r>
            <a:r>
              <a:rPr lang="en-US" sz="1400" i="1" dirty="0" err="1" smtClean="0">
                <a:solidFill>
                  <a:schemeClr val="bg1"/>
                </a:solidFill>
              </a:rPr>
              <a:t>Korepanov</a:t>
            </a:r>
            <a:r>
              <a:rPr lang="en-US" sz="1400" i="1" dirty="0" smtClean="0">
                <a:solidFill>
                  <a:schemeClr val="bg1"/>
                </a:solidFill>
              </a:rPr>
              <a:t> AM. The treatment of patients with chronic </a:t>
            </a:r>
            <a:r>
              <a:rPr lang="en-US" sz="1400" i="1" dirty="0" err="1" smtClean="0">
                <a:solidFill>
                  <a:schemeClr val="bg1"/>
                </a:solidFill>
              </a:rPr>
              <a:t>cholecystitis</a:t>
            </a:r>
            <a:r>
              <a:rPr lang="en-US" sz="1400" i="1" dirty="0" smtClean="0">
                <a:solidFill>
                  <a:schemeClr val="bg1"/>
                </a:solidFill>
              </a:rPr>
              <a:t> and </a:t>
            </a:r>
            <a:r>
              <a:rPr lang="en-US" sz="1400" i="1" dirty="0" err="1" smtClean="0">
                <a:solidFill>
                  <a:schemeClr val="bg1"/>
                </a:solidFill>
              </a:rPr>
              <a:t>hypomotor</a:t>
            </a:r>
            <a:r>
              <a:rPr lang="en-US" sz="1400" i="1" dirty="0" smtClean="0">
                <a:solidFill>
                  <a:schemeClr val="bg1"/>
                </a:solidFill>
              </a:rPr>
              <a:t> </a:t>
            </a:r>
            <a:r>
              <a:rPr lang="en-US" sz="1400" i="1" dirty="0" err="1" smtClean="0">
                <a:solidFill>
                  <a:schemeClr val="bg1"/>
                </a:solidFill>
              </a:rPr>
              <a:t>biliary</a:t>
            </a:r>
            <a:r>
              <a:rPr lang="en-US" sz="1400" i="1" dirty="0" smtClean="0">
                <a:solidFill>
                  <a:schemeClr val="bg1"/>
                </a:solidFill>
              </a:rPr>
              <a:t> </a:t>
            </a:r>
            <a:r>
              <a:rPr lang="en-US" sz="1400" i="1" dirty="0" err="1" smtClean="0">
                <a:solidFill>
                  <a:schemeClr val="bg1"/>
                </a:solidFill>
              </a:rPr>
              <a:t>dyskinesia</a:t>
            </a:r>
            <a:r>
              <a:rPr lang="en-US" sz="1400" i="1" dirty="0" smtClean="0">
                <a:solidFill>
                  <a:schemeClr val="bg1"/>
                </a:solidFill>
              </a:rPr>
              <a:t> at a sanatorium</a:t>
            </a:r>
            <a:r>
              <a:rPr lang="el-GR" sz="1400" i="1" dirty="0" smtClean="0">
                <a:solidFill>
                  <a:schemeClr val="bg1"/>
                </a:solidFill>
              </a:rPr>
              <a:t>, 1997, </a:t>
            </a:r>
            <a:r>
              <a:rPr lang="en-US" sz="1400" i="1" dirty="0" smtClean="0">
                <a:solidFill>
                  <a:schemeClr val="bg1"/>
                </a:solidFill>
              </a:rPr>
              <a:t>Russia</a:t>
            </a:r>
          </a:p>
          <a:p>
            <a:pPr algn="r">
              <a:buFont typeface="Arial" pitchFamily="34" charset="0"/>
              <a:buChar char="•"/>
            </a:pPr>
            <a:r>
              <a:rPr lang="en-US" sz="1400" i="1" dirty="0" err="1" smtClean="0">
                <a:solidFill>
                  <a:schemeClr val="bg1"/>
                </a:solidFill>
              </a:rPr>
              <a:t>Capurso</a:t>
            </a:r>
            <a:r>
              <a:rPr lang="en-US" sz="1400" i="1" dirty="0" smtClean="0">
                <a:solidFill>
                  <a:schemeClr val="bg1"/>
                </a:solidFill>
              </a:rPr>
              <a:t> A.,</a:t>
            </a:r>
            <a:r>
              <a:rPr lang="en-US" sz="1400" b="1" i="1" dirty="0" smtClean="0">
                <a:solidFill>
                  <a:schemeClr val="bg1"/>
                </a:solidFill>
              </a:rPr>
              <a:t> </a:t>
            </a:r>
            <a:r>
              <a:rPr lang="en-US" sz="1400" i="1" dirty="0" smtClean="0">
                <a:solidFill>
                  <a:schemeClr val="bg1"/>
                </a:solidFill>
              </a:rPr>
              <a:t>Increased bile acid excretion and reduction of serum cholesterol after </a:t>
            </a:r>
            <a:r>
              <a:rPr lang="en-US" sz="1400" i="1" dirty="0" err="1" smtClean="0">
                <a:solidFill>
                  <a:schemeClr val="bg1"/>
                </a:solidFill>
              </a:rPr>
              <a:t>crenotherapy</a:t>
            </a:r>
            <a:r>
              <a:rPr lang="en-US" sz="1400" i="1" dirty="0" smtClean="0">
                <a:solidFill>
                  <a:schemeClr val="bg1"/>
                </a:solidFill>
              </a:rPr>
              <a:t> with salt-rich mineral water,  Milano, </a:t>
            </a:r>
            <a:r>
              <a:rPr lang="el-GR" sz="1400" i="1" dirty="0" smtClean="0">
                <a:solidFill>
                  <a:schemeClr val="bg1"/>
                </a:solidFill>
              </a:rPr>
              <a:t>1999</a:t>
            </a:r>
            <a:r>
              <a:rPr lang="en-US" sz="1400" i="1" dirty="0" smtClean="0">
                <a:solidFill>
                  <a:schemeClr val="bg1"/>
                </a:solidFill>
              </a:rPr>
              <a:t>, </a:t>
            </a:r>
            <a:r>
              <a:rPr lang="el-GR" sz="1400" i="1" dirty="0" smtClean="0">
                <a:solidFill>
                  <a:schemeClr val="bg1"/>
                </a:solidFill>
              </a:rPr>
              <a:t>273-6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683568" y="1052736"/>
            <a:ext cx="7848872" cy="1754326"/>
          </a:xfrm>
          <a:prstGeom prst="rect">
            <a:avLst/>
          </a:prstGeom>
          <a:noFill/>
        </p:spPr>
        <p:txBody>
          <a:bodyPr wrap="square" rtlCol="0">
            <a:spAutoFit/>
          </a:bodyPr>
          <a:lstStyle/>
          <a:p>
            <a:pPr algn="ctr"/>
            <a:r>
              <a:rPr lang="el-GR" sz="3600" dirty="0"/>
              <a:t>Ειδικά για το </a:t>
            </a:r>
            <a:r>
              <a:rPr lang="el-GR" sz="3600" dirty="0" smtClean="0"/>
              <a:t>ιαματικό </a:t>
            </a:r>
            <a:r>
              <a:rPr lang="el-GR" sz="3600" dirty="0"/>
              <a:t>νερό της πηγής Ριζώματος που είναι πλούσιο σε </a:t>
            </a:r>
            <a:r>
              <a:rPr lang="el-GR" sz="3600" dirty="0" err="1"/>
              <a:t>διττανθρακικά</a:t>
            </a:r>
            <a:r>
              <a:rPr lang="el-GR" sz="3600" dirty="0"/>
              <a:t>…</a:t>
            </a:r>
          </a:p>
        </p:txBody>
      </p:sp>
    </p:spTree>
    <p:extLst>
      <p:ext uri="{BB962C8B-B14F-4D97-AF65-F5344CB8AC3E}">
        <p14:creationId xmlns="" xmlns:p14="http://schemas.microsoft.com/office/powerpoint/2010/main" val="1775005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25000" r="-25000"/>
          </a:stretch>
        </a:blipFill>
        <a:effectLst/>
      </p:bgPr>
    </p:bg>
    <p:spTree>
      <p:nvGrpSpPr>
        <p:cNvPr id="1" name=""/>
        <p:cNvGrpSpPr/>
        <p:nvPr/>
      </p:nvGrpSpPr>
      <p:grpSpPr>
        <a:xfrm>
          <a:off x="0" y="0"/>
          <a:ext cx="0" cy="0"/>
          <a:chOff x="0" y="0"/>
          <a:chExt cx="0" cy="0"/>
        </a:xfrm>
      </p:grpSpPr>
      <p:sp>
        <p:nvSpPr>
          <p:cNvPr id="2" name="1 - TextBox"/>
          <p:cNvSpPr txBox="1"/>
          <p:nvPr/>
        </p:nvSpPr>
        <p:spPr>
          <a:xfrm>
            <a:off x="678641" y="2132856"/>
            <a:ext cx="7848872" cy="2862322"/>
          </a:xfrm>
          <a:prstGeom prst="rect">
            <a:avLst/>
          </a:prstGeom>
          <a:noFill/>
        </p:spPr>
        <p:txBody>
          <a:bodyPr wrap="square" rtlCol="0">
            <a:spAutoFit/>
          </a:bodyPr>
          <a:lstStyle/>
          <a:p>
            <a:pPr>
              <a:lnSpc>
                <a:spcPct val="150000"/>
              </a:lnSpc>
              <a:buFont typeface="Wingdings" pitchFamily="2" charset="2"/>
              <a:buChar char="ü"/>
            </a:pPr>
            <a:r>
              <a:rPr lang="en-US" sz="2400" dirty="0" smtClean="0"/>
              <a:t> </a:t>
            </a:r>
            <a:r>
              <a:rPr lang="el-GR" sz="2400" dirty="0" smtClean="0"/>
              <a:t>Η </a:t>
            </a:r>
            <a:r>
              <a:rPr lang="el-GR" sz="2400" dirty="0" err="1" smtClean="0"/>
              <a:t>ποσιθεραπεία</a:t>
            </a:r>
            <a:r>
              <a:rPr lang="el-GR" sz="2400" dirty="0" smtClean="0"/>
              <a:t> έχει θετική επίδραση στη συμπτωματολογία της λειτουργικής δυσπεψίας, ιδιαίτερα εκείνης της υποκατηγορίας ασθενών με προεξάρχουσα τη διαταραχή </a:t>
            </a:r>
            <a:r>
              <a:rPr lang="el-GR" sz="2400" dirty="0" err="1" smtClean="0"/>
              <a:t>αντρο</a:t>
            </a:r>
            <a:r>
              <a:rPr lang="el-GR" sz="2400" dirty="0" smtClean="0"/>
              <a:t>-δωδεκαδακτυλικής κινητικότητας και καθυστέρησης της γαστρικής κένωσης.</a:t>
            </a:r>
          </a:p>
        </p:txBody>
      </p:sp>
      <p:sp>
        <p:nvSpPr>
          <p:cNvPr id="3" name="2 - TextBox"/>
          <p:cNvSpPr txBox="1"/>
          <p:nvPr/>
        </p:nvSpPr>
        <p:spPr>
          <a:xfrm>
            <a:off x="683568" y="548680"/>
            <a:ext cx="7776864"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400" dirty="0" smtClean="0"/>
              <a:t>ΔΡΑΣΗ ΤΟΥ ΜΕΤΑΛΛΙΚΟΥ ΝΕΡΟΥ ΤΗΣ ΠΗΓΗΣ ΡΙΖΩΜΑΤΟΣ ΣΕ ΠΑΘΗΣΕΙΣ ΤΟΥ ΓΑΣΤΡΕΝΤΕΡΙΚΟΥ ΣΥΣΤΗΜΑΤΟΣ</a:t>
            </a:r>
            <a:endParaRPr lang="el-GR" sz="2400" dirty="0"/>
          </a:p>
        </p:txBody>
      </p:sp>
      <p:sp>
        <p:nvSpPr>
          <p:cNvPr id="5" name="4 - TextBox"/>
          <p:cNvSpPr txBox="1"/>
          <p:nvPr/>
        </p:nvSpPr>
        <p:spPr>
          <a:xfrm>
            <a:off x="1763688" y="6165304"/>
            <a:ext cx="7056784" cy="369332"/>
          </a:xfrm>
          <a:prstGeom prst="rect">
            <a:avLst/>
          </a:prstGeom>
          <a:noFill/>
        </p:spPr>
        <p:txBody>
          <a:bodyPr wrap="square" rtlCol="0">
            <a:spAutoFit/>
          </a:bodyPr>
          <a:lstStyle/>
          <a:p>
            <a:pPr algn="r"/>
            <a:r>
              <a:rPr lang="en-US" dirty="0" err="1" smtClean="0">
                <a:solidFill>
                  <a:schemeClr val="bg1"/>
                </a:solidFill>
              </a:rPr>
              <a:t>Petraccia</a:t>
            </a:r>
            <a:r>
              <a:rPr lang="en-US" dirty="0" smtClean="0">
                <a:solidFill>
                  <a:schemeClr val="bg1"/>
                </a:solidFill>
              </a:rPr>
              <a:t> et al</a:t>
            </a:r>
            <a:r>
              <a:rPr lang="el-GR" dirty="0" smtClean="0">
                <a:solidFill>
                  <a:schemeClr val="bg1"/>
                </a:solidFill>
              </a:rPr>
              <a:t>  2006, </a:t>
            </a:r>
            <a:r>
              <a:rPr lang="en-US" dirty="0" err="1" smtClean="0">
                <a:solidFill>
                  <a:schemeClr val="bg1"/>
                </a:solidFill>
              </a:rPr>
              <a:t>Gasbarrini</a:t>
            </a:r>
            <a:r>
              <a:rPr lang="en-US" dirty="0" smtClean="0">
                <a:solidFill>
                  <a:schemeClr val="bg1"/>
                </a:solidFill>
              </a:rPr>
              <a:t> et al</a:t>
            </a:r>
            <a:r>
              <a:rPr lang="el-GR" dirty="0" smtClean="0">
                <a:solidFill>
                  <a:schemeClr val="bg1"/>
                </a:solidFill>
              </a:rPr>
              <a:t>  2006 </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25000" r="-25000"/>
          </a:stretch>
        </a:blipFill>
        <a:effectLst/>
      </p:bgPr>
    </p:bg>
    <p:spTree>
      <p:nvGrpSpPr>
        <p:cNvPr id="1" name=""/>
        <p:cNvGrpSpPr/>
        <p:nvPr/>
      </p:nvGrpSpPr>
      <p:grpSpPr>
        <a:xfrm>
          <a:off x="0" y="0"/>
          <a:ext cx="0" cy="0"/>
          <a:chOff x="0" y="0"/>
          <a:chExt cx="0" cy="0"/>
        </a:xfrm>
      </p:grpSpPr>
      <p:sp>
        <p:nvSpPr>
          <p:cNvPr id="3" name="2 - TextBox"/>
          <p:cNvSpPr txBox="1"/>
          <p:nvPr/>
        </p:nvSpPr>
        <p:spPr>
          <a:xfrm>
            <a:off x="683568" y="548680"/>
            <a:ext cx="7776864"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400" dirty="0"/>
              <a:t>ΔΡΑΣΗ ΤΟΥ ΜΕΤΑΛΛΙΚΟΥ ΝΕΡΟΥ ΤΗΣ ΠΗΓΗΣ ΡΙΖΩΜΑΤΟΣ ΣΕ ΠΑΘΗΣΕΙΣ ΤΟΥ ΓΑΣΤΡΕΝΤΕΡΙΚΟΥ ΣΥΣΤΗΜΑΤΟΣ</a:t>
            </a:r>
          </a:p>
        </p:txBody>
      </p:sp>
      <p:sp>
        <p:nvSpPr>
          <p:cNvPr id="4" name="3 - Ορθογώνιο"/>
          <p:cNvSpPr/>
          <p:nvPr/>
        </p:nvSpPr>
        <p:spPr>
          <a:xfrm>
            <a:off x="709202" y="1988840"/>
            <a:ext cx="7848872" cy="3046988"/>
          </a:xfrm>
          <a:prstGeom prst="rect">
            <a:avLst/>
          </a:prstGeom>
        </p:spPr>
        <p:txBody>
          <a:bodyPr wrap="square">
            <a:spAutoFit/>
          </a:bodyPr>
          <a:lstStyle/>
          <a:p>
            <a:pPr marL="342900" indent="-342900">
              <a:buFont typeface="Wingdings" pitchFamily="2" charset="2"/>
              <a:buChar char="ü"/>
            </a:pPr>
            <a:r>
              <a:rPr lang="el-GR" sz="2400" dirty="0" smtClean="0"/>
              <a:t>Βελτιώνει τη </a:t>
            </a:r>
            <a:r>
              <a:rPr lang="el-GR" sz="2400" dirty="0" err="1" smtClean="0"/>
              <a:t>μεταγευματική</a:t>
            </a:r>
            <a:r>
              <a:rPr lang="el-GR" sz="2400" dirty="0" smtClean="0"/>
              <a:t> δυσφορία, το αίσθημα διάτασης και το μετεωρισμό και σε χρονική διάρκεια, αλλά και σε ένταση των συμπτωμάτων. </a:t>
            </a:r>
          </a:p>
          <a:p>
            <a:pPr marL="342900" indent="-342900">
              <a:buFont typeface="Wingdings" pitchFamily="2" charset="2"/>
              <a:buChar char="ü"/>
            </a:pPr>
            <a:endParaRPr lang="el-GR" sz="2400" dirty="0" smtClean="0"/>
          </a:p>
          <a:p>
            <a:pPr marL="342900" indent="-342900">
              <a:buFont typeface="Wingdings" pitchFamily="2" charset="2"/>
              <a:buChar char="ü"/>
            </a:pPr>
            <a:r>
              <a:rPr lang="el-GR" sz="2400" dirty="0" smtClean="0"/>
              <a:t>Βελτιώνει χρόνια συμπτώματα δυσκοιλιότητας σε ασθενείς με σύνδρομο ευερέθιστου εντέρου και προεξάρχον σύμπτωμα την δυσκοιλιότητα και το μετεωρισμό.</a:t>
            </a:r>
          </a:p>
        </p:txBody>
      </p:sp>
      <p:sp>
        <p:nvSpPr>
          <p:cNvPr id="6" name="5 - TextBox"/>
          <p:cNvSpPr txBox="1"/>
          <p:nvPr/>
        </p:nvSpPr>
        <p:spPr>
          <a:xfrm>
            <a:off x="1223120" y="6027003"/>
            <a:ext cx="7920880" cy="830997"/>
          </a:xfrm>
          <a:prstGeom prst="rect">
            <a:avLst/>
          </a:prstGeom>
          <a:noFill/>
        </p:spPr>
        <p:txBody>
          <a:bodyPr wrap="square" rtlCol="0">
            <a:spAutoFit/>
          </a:bodyPr>
          <a:lstStyle/>
          <a:p>
            <a:pPr algn="r"/>
            <a:r>
              <a:rPr lang="en-US" sz="1600" i="1" dirty="0" err="1" smtClean="0">
                <a:solidFill>
                  <a:schemeClr val="bg1"/>
                </a:solidFill>
              </a:rPr>
              <a:t>Gasbarrini</a:t>
            </a:r>
            <a:r>
              <a:rPr lang="en-US" sz="1600" i="1" dirty="0" smtClean="0">
                <a:solidFill>
                  <a:schemeClr val="bg1"/>
                </a:solidFill>
              </a:rPr>
              <a:t> G, et</a:t>
            </a:r>
            <a:r>
              <a:rPr lang="el-GR" sz="1600" i="1" dirty="0" smtClean="0">
                <a:solidFill>
                  <a:schemeClr val="bg1"/>
                </a:solidFill>
              </a:rPr>
              <a:t> </a:t>
            </a:r>
            <a:r>
              <a:rPr lang="en-US" sz="1600" i="1" dirty="0" smtClean="0">
                <a:solidFill>
                  <a:schemeClr val="bg1"/>
                </a:solidFill>
              </a:rPr>
              <a:t>al. Evaluation of thermal water in patients with functional dyspepsia and irritable bowel syndrome accompanying constipation. </a:t>
            </a:r>
            <a:r>
              <a:rPr lang="el-GR" sz="1600" i="1" dirty="0" err="1" smtClean="0">
                <a:solidFill>
                  <a:schemeClr val="bg1"/>
                </a:solidFill>
              </a:rPr>
              <a:t>World</a:t>
            </a:r>
            <a:r>
              <a:rPr lang="el-GR" sz="1600" i="1" dirty="0" smtClean="0">
                <a:solidFill>
                  <a:schemeClr val="bg1"/>
                </a:solidFill>
              </a:rPr>
              <a:t> J </a:t>
            </a:r>
            <a:r>
              <a:rPr lang="el-GR" sz="1600" i="1" dirty="0" err="1" smtClean="0">
                <a:solidFill>
                  <a:schemeClr val="bg1"/>
                </a:solidFill>
              </a:rPr>
              <a:t>Gastroenterology</a:t>
            </a:r>
            <a:r>
              <a:rPr lang="el-GR" sz="1600" i="1" dirty="0" smtClean="0">
                <a:solidFill>
                  <a:schemeClr val="bg1"/>
                </a:solidFill>
              </a:rPr>
              <a:t>  2006; 12:2556-2562</a:t>
            </a:r>
            <a:endParaRPr lang="el-GR" sz="1600" i="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24000" r="-24000"/>
          </a:stretch>
        </a:blipFill>
        <a:effectLst/>
      </p:bgPr>
    </p:bg>
    <p:spTree>
      <p:nvGrpSpPr>
        <p:cNvPr id="1" name=""/>
        <p:cNvGrpSpPr/>
        <p:nvPr/>
      </p:nvGrpSpPr>
      <p:grpSpPr>
        <a:xfrm>
          <a:off x="0" y="0"/>
          <a:ext cx="0" cy="0"/>
          <a:chOff x="0" y="0"/>
          <a:chExt cx="0" cy="0"/>
        </a:xfrm>
      </p:grpSpPr>
      <p:sp>
        <p:nvSpPr>
          <p:cNvPr id="3" name="2 - TextBox"/>
          <p:cNvSpPr txBox="1"/>
          <p:nvPr/>
        </p:nvSpPr>
        <p:spPr>
          <a:xfrm>
            <a:off x="683568" y="548680"/>
            <a:ext cx="7776864"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400" dirty="0"/>
              <a:t>ΔΡΑΣΗ ΤΟΥ ΜΕΤΑΛΛΙΚΟΥ ΝΕΡΟΥ ΤΗΣ ΠΗΓΗΣ ΡΙΖΩΜΑΤΟΣ ΣΕ ΠΑΘΗΣΕΙΣ ΤΟΥ ΓΑΣΤΡΕΝΤΕΡΙΚΟΥ ΣΥΣΤΗΜΑΤΟΣ</a:t>
            </a:r>
          </a:p>
        </p:txBody>
      </p:sp>
      <p:sp>
        <p:nvSpPr>
          <p:cNvPr id="4" name="3 - Ορθογώνιο"/>
          <p:cNvSpPr/>
          <p:nvPr/>
        </p:nvSpPr>
        <p:spPr>
          <a:xfrm>
            <a:off x="709202" y="1988840"/>
            <a:ext cx="7848872" cy="3416320"/>
          </a:xfrm>
          <a:prstGeom prst="rect">
            <a:avLst/>
          </a:prstGeom>
        </p:spPr>
        <p:txBody>
          <a:bodyPr wrap="square">
            <a:spAutoFit/>
          </a:bodyPr>
          <a:lstStyle/>
          <a:p>
            <a:pPr marL="342900" indent="-342900">
              <a:buFont typeface="Wingdings" pitchFamily="2" charset="2"/>
              <a:buChar char="ü"/>
            </a:pPr>
            <a:r>
              <a:rPr lang="el-GR" sz="2400" dirty="0" smtClean="0"/>
              <a:t>Προάγει την κένωση του περιεχομένου της χοληδόχου κύστης πιθανά με μεσολαβητή την ορμόνη </a:t>
            </a:r>
            <a:r>
              <a:rPr lang="el-GR" sz="2400" dirty="0" err="1" smtClean="0"/>
              <a:t>χολοκυστοκινίνη</a:t>
            </a:r>
            <a:r>
              <a:rPr lang="el-GR" sz="2400" dirty="0" smtClean="0"/>
              <a:t>. Το </a:t>
            </a:r>
            <a:r>
              <a:rPr lang="el-GR" sz="2400" dirty="0" err="1" smtClean="0"/>
              <a:t>χολεραιτικό</a:t>
            </a:r>
            <a:r>
              <a:rPr lang="el-GR" sz="2400" dirty="0" smtClean="0"/>
              <a:t> αυτό φαινόμενο έχει ευνοϊκή αντίδραση στην </a:t>
            </a:r>
            <a:r>
              <a:rPr lang="el-GR" sz="2400" dirty="0" err="1" smtClean="0"/>
              <a:t>μικρολιθίαση</a:t>
            </a:r>
            <a:r>
              <a:rPr lang="el-GR" sz="2400" dirty="0" smtClean="0"/>
              <a:t>.</a:t>
            </a:r>
          </a:p>
          <a:p>
            <a:pPr marL="342900" indent="-342900">
              <a:buFont typeface="Wingdings" pitchFamily="2" charset="2"/>
              <a:buChar char="ü"/>
            </a:pPr>
            <a:endParaRPr lang="el-GR" sz="2400" dirty="0" smtClean="0"/>
          </a:p>
          <a:p>
            <a:pPr marL="342900" indent="-342900">
              <a:buFont typeface="Wingdings" pitchFamily="2" charset="2"/>
              <a:buChar char="ü"/>
            </a:pPr>
            <a:r>
              <a:rPr lang="el-GR" sz="2400" dirty="0" smtClean="0"/>
              <a:t>Πιθανολογείται ότι επέρχεται και αύξηση της δραστηριότητας των λείων μυϊκών ινών και της κινητικότητας του εντέρου λόγω μεσολάβησης των </a:t>
            </a:r>
            <a:r>
              <a:rPr lang="el-GR" sz="2400" dirty="0" err="1" smtClean="0"/>
              <a:t>νευροενδοκκρινών</a:t>
            </a:r>
            <a:r>
              <a:rPr lang="el-GR" sz="2400" dirty="0" smtClean="0"/>
              <a:t> ορμονών του πεπτικού συστήματος.</a:t>
            </a:r>
          </a:p>
        </p:txBody>
      </p:sp>
      <p:sp>
        <p:nvSpPr>
          <p:cNvPr id="6" name="5 - TextBox"/>
          <p:cNvSpPr txBox="1"/>
          <p:nvPr/>
        </p:nvSpPr>
        <p:spPr>
          <a:xfrm>
            <a:off x="1223120" y="6021288"/>
            <a:ext cx="7920880" cy="769441"/>
          </a:xfrm>
          <a:prstGeom prst="rect">
            <a:avLst/>
          </a:prstGeom>
          <a:noFill/>
        </p:spPr>
        <p:txBody>
          <a:bodyPr wrap="square" rtlCol="0">
            <a:spAutoFit/>
          </a:bodyPr>
          <a:lstStyle/>
          <a:p>
            <a:pPr algn="r"/>
            <a:r>
              <a:rPr lang="el-GR" sz="1600" dirty="0" smtClean="0">
                <a:solidFill>
                  <a:schemeClr val="bg1"/>
                </a:solidFill>
              </a:rPr>
              <a:t>(</a:t>
            </a:r>
            <a:r>
              <a:rPr lang="en-US" sz="1400" dirty="0" err="1" smtClean="0">
                <a:solidFill>
                  <a:schemeClr val="bg1"/>
                </a:solidFill>
              </a:rPr>
              <a:t>Bertoni</a:t>
            </a:r>
            <a:r>
              <a:rPr lang="en-US" sz="1400" dirty="0" smtClean="0">
                <a:solidFill>
                  <a:schemeClr val="bg1"/>
                </a:solidFill>
              </a:rPr>
              <a:t> et al</a:t>
            </a:r>
            <a:r>
              <a:rPr lang="el-GR" sz="1400" dirty="0" smtClean="0">
                <a:solidFill>
                  <a:schemeClr val="bg1"/>
                </a:solidFill>
              </a:rPr>
              <a:t>   2002)</a:t>
            </a:r>
            <a:r>
              <a:rPr lang="en-US" sz="1400" dirty="0" smtClean="0">
                <a:solidFill>
                  <a:schemeClr val="bg1"/>
                </a:solidFill>
              </a:rPr>
              <a:t> </a:t>
            </a:r>
            <a:endParaRPr lang="el-GR" sz="1400" dirty="0" smtClean="0">
              <a:solidFill>
                <a:schemeClr val="bg1"/>
              </a:solidFill>
            </a:endParaRPr>
          </a:p>
          <a:p>
            <a:pPr algn="r"/>
            <a:r>
              <a:rPr lang="el-GR" sz="1400" dirty="0" smtClean="0">
                <a:solidFill>
                  <a:schemeClr val="bg1"/>
                </a:solidFill>
              </a:rPr>
              <a:t>(</a:t>
            </a:r>
            <a:r>
              <a:rPr lang="en-US" sz="1400" dirty="0" err="1" smtClean="0">
                <a:solidFill>
                  <a:schemeClr val="bg1"/>
                </a:solidFill>
              </a:rPr>
              <a:t>Gasbarrini</a:t>
            </a:r>
            <a:r>
              <a:rPr lang="en-US" sz="1400" dirty="0" smtClean="0">
                <a:solidFill>
                  <a:schemeClr val="bg1"/>
                </a:solidFill>
              </a:rPr>
              <a:t> et al</a:t>
            </a:r>
            <a:r>
              <a:rPr lang="el-GR" sz="1400" dirty="0" smtClean="0">
                <a:solidFill>
                  <a:schemeClr val="bg1"/>
                </a:solidFill>
              </a:rPr>
              <a:t> 2006)</a:t>
            </a:r>
          </a:p>
          <a:p>
            <a:pPr algn="r"/>
            <a:r>
              <a:rPr lang="el-GR" sz="1400" dirty="0" smtClean="0">
                <a:solidFill>
                  <a:schemeClr val="bg1"/>
                </a:solidFill>
              </a:rPr>
              <a:t>(</a:t>
            </a:r>
            <a:r>
              <a:rPr lang="en-US" sz="1400" dirty="0" err="1" smtClean="0">
                <a:solidFill>
                  <a:schemeClr val="bg1"/>
                </a:solidFill>
              </a:rPr>
              <a:t>Petraccia</a:t>
            </a:r>
            <a:r>
              <a:rPr lang="en-US" sz="1400" dirty="0" smtClean="0">
                <a:solidFill>
                  <a:schemeClr val="bg1"/>
                </a:solidFill>
              </a:rPr>
              <a:t> et al</a:t>
            </a:r>
            <a:r>
              <a:rPr lang="el-GR" sz="1400" dirty="0" smtClean="0">
                <a:solidFill>
                  <a:schemeClr val="bg1"/>
                </a:solidFill>
              </a:rPr>
              <a:t>  2006)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water.jpg"/>
          <p:cNvPicPr>
            <a:picLocks noChangeAspect="1"/>
          </p:cNvPicPr>
          <p:nvPr/>
        </p:nvPicPr>
        <p:blipFill>
          <a:blip r:embed="rId2" cstate="print"/>
          <a:stretch>
            <a:fillRect/>
          </a:stretch>
        </p:blipFill>
        <p:spPr>
          <a:xfrm>
            <a:off x="0" y="2492896"/>
            <a:ext cx="9144000" cy="4365104"/>
          </a:xfrm>
          <a:prstGeom prst="rect">
            <a:avLst/>
          </a:prstGeom>
        </p:spPr>
      </p:pic>
      <p:sp>
        <p:nvSpPr>
          <p:cNvPr id="3" name="2 - Θέση περιεχομένου"/>
          <p:cNvSpPr>
            <a:spLocks noGrp="1"/>
          </p:cNvSpPr>
          <p:nvPr>
            <p:ph idx="1"/>
          </p:nvPr>
        </p:nvSpPr>
        <p:spPr>
          <a:xfrm>
            <a:off x="539552" y="332656"/>
            <a:ext cx="8229600" cy="2852936"/>
          </a:xfrm>
        </p:spPr>
        <p:txBody>
          <a:bodyPr>
            <a:normAutofit/>
          </a:bodyPr>
          <a:lstStyle/>
          <a:p>
            <a:pPr marL="0" indent="0" algn="ctr">
              <a:buNone/>
            </a:pPr>
            <a:r>
              <a:rPr lang="el-GR" dirty="0" smtClean="0"/>
              <a:t>Το νερό αποτελεί μία από τις κύριες πηγές τροφοδοσίας του ανθρώπινου οργανισμού σε ανόργανα άλατα  τα οποία είναι απαραίτητα για την καλή λειτουργία του ενώ η έλλειψή τους δημιουργεί πολλές επιπλοκές.</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1 - Εικόνα" descr="kalio-natrio-trofes-times-ypertash.jpg"/>
          <p:cNvPicPr>
            <a:picLocks noChangeAspect="1"/>
          </p:cNvPicPr>
          <p:nvPr/>
        </p:nvPicPr>
        <p:blipFill>
          <a:blip r:embed="rId2" cstate="print"/>
          <a:stretch>
            <a:fillRect/>
          </a:stretch>
        </p:blipFill>
        <p:spPr>
          <a:xfrm>
            <a:off x="2915816" y="1772816"/>
            <a:ext cx="3601938" cy="4043685"/>
          </a:xfrm>
          <a:prstGeom prst="rect">
            <a:avLst/>
          </a:prstGeom>
        </p:spPr>
      </p:pic>
      <p:sp>
        <p:nvSpPr>
          <p:cNvPr id="3" name="2 - TextBox"/>
          <p:cNvSpPr txBox="1"/>
          <p:nvPr/>
        </p:nvSpPr>
        <p:spPr>
          <a:xfrm>
            <a:off x="827584" y="548680"/>
            <a:ext cx="7560840" cy="954107"/>
          </a:xfrm>
          <a:prstGeom prst="rect">
            <a:avLst/>
          </a:prstGeom>
          <a:noFill/>
        </p:spPr>
        <p:txBody>
          <a:bodyPr wrap="square" rtlCol="0">
            <a:spAutoFit/>
          </a:bodyPr>
          <a:lstStyle/>
          <a:p>
            <a:pPr algn="ctr"/>
            <a:r>
              <a:rPr lang="el-GR" sz="2800" dirty="0" smtClean="0"/>
              <a:t>Νάτριο &amp; Κάλιο</a:t>
            </a:r>
          </a:p>
          <a:p>
            <a:pPr algn="ctr"/>
            <a:r>
              <a:rPr lang="el-GR" sz="2800" dirty="0" smtClean="0"/>
              <a:t>Δύο απαραίτητα χημικά συστατικά</a:t>
            </a:r>
            <a:endParaRPr lang="el-G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TextBox"/>
          <p:cNvSpPr txBox="1"/>
          <p:nvPr/>
        </p:nvSpPr>
        <p:spPr>
          <a:xfrm>
            <a:off x="467544" y="2060848"/>
            <a:ext cx="8352928"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sz="2000" dirty="0" smtClean="0"/>
              <a:t>Σύμφωνα με τις Διαιτητικές Προσλήψεις Αναφοράς της Ευρωπαϊκής Ένωσης για άτομα  &gt;18 ετών η ενδεικτική ημερήσια πρόσληψη </a:t>
            </a:r>
            <a:r>
              <a:rPr lang="en-US" sz="2000" dirty="0" smtClean="0"/>
              <a:t>Na </a:t>
            </a:r>
            <a:r>
              <a:rPr lang="el-GR" sz="2000" dirty="0" smtClean="0"/>
              <a:t>είναι έως 2400mg.</a:t>
            </a:r>
          </a:p>
          <a:p>
            <a:endParaRPr lang="el-GR" sz="2000" b="1" dirty="0" smtClean="0"/>
          </a:p>
          <a:p>
            <a:endParaRPr lang="el-GR" sz="2000" b="1" dirty="0" smtClean="0"/>
          </a:p>
          <a:p>
            <a:r>
              <a:rPr lang="el-GR" sz="2000" b="1" dirty="0" smtClean="0"/>
              <a:t>ΛΕΙΤΟΥΡΓΙΕΣ</a:t>
            </a:r>
            <a:r>
              <a:rPr lang="el-GR" sz="2000" dirty="0" smtClean="0"/>
              <a:t> </a:t>
            </a:r>
            <a:br>
              <a:rPr lang="el-GR" sz="2000" dirty="0" smtClean="0"/>
            </a:br>
            <a:endParaRPr lang="el-GR" sz="2000" dirty="0" smtClean="0"/>
          </a:p>
          <a:p>
            <a:pPr>
              <a:buFont typeface="Wingdings" pitchFamily="2" charset="2"/>
              <a:buChar char="ü"/>
            </a:pPr>
            <a:r>
              <a:rPr lang="el-GR" sz="2000" dirty="0" smtClean="0"/>
              <a:t> Ρυθμίζει την </a:t>
            </a:r>
            <a:r>
              <a:rPr lang="el-GR" sz="2000" dirty="0" err="1" smtClean="0"/>
              <a:t>οξεοβασική</a:t>
            </a:r>
            <a:r>
              <a:rPr lang="el-GR" sz="2000" dirty="0" smtClean="0"/>
              <a:t> και υδατική ισορροπία του σώματος. </a:t>
            </a:r>
          </a:p>
          <a:p>
            <a:pPr>
              <a:buFont typeface="Wingdings" pitchFamily="2" charset="2"/>
              <a:buChar char="ü"/>
            </a:pPr>
            <a:r>
              <a:rPr lang="el-GR" sz="2000" dirty="0" smtClean="0"/>
              <a:t> Βοηθά στη διατήρηση της φυσιολογικής νευρικής λειτουργίας και της μυϊκής συστολής</a:t>
            </a:r>
          </a:p>
          <a:p>
            <a:endParaRPr lang="el-GR" sz="2000" dirty="0" smtClean="0"/>
          </a:p>
          <a:p>
            <a:r>
              <a:rPr lang="el-GR" sz="2000" dirty="0" smtClean="0"/>
              <a:t/>
            </a:r>
            <a:br>
              <a:rPr lang="el-GR" sz="2000" dirty="0" smtClean="0"/>
            </a:br>
            <a:r>
              <a:rPr lang="el-GR" sz="2000" dirty="0" smtClean="0"/>
              <a:t>Η υπερβολική πρόσληψη μπορεί να οδηγήσει σε εμετούς και υπέρταση.</a:t>
            </a:r>
          </a:p>
          <a:p>
            <a:endParaRPr lang="el-GR" sz="2000" dirty="0" smtClean="0"/>
          </a:p>
        </p:txBody>
      </p:sp>
      <p:sp>
        <p:nvSpPr>
          <p:cNvPr id="3" name="2 - TextBox"/>
          <p:cNvSpPr txBox="1"/>
          <p:nvPr/>
        </p:nvSpPr>
        <p:spPr>
          <a:xfrm>
            <a:off x="539552" y="476672"/>
            <a:ext cx="7920880" cy="461665"/>
          </a:xfrm>
          <a:prstGeom prst="rect">
            <a:avLst/>
          </a:prstGeom>
          <a:noFill/>
        </p:spPr>
        <p:txBody>
          <a:bodyPr wrap="square" rtlCol="0">
            <a:spAutoFit/>
          </a:bodyPr>
          <a:lstStyle/>
          <a:p>
            <a:r>
              <a:rPr lang="el-GR" sz="2400" dirty="0" smtClean="0"/>
              <a:t>Λίγα λόγια για το Νάτριο (</a:t>
            </a:r>
            <a:r>
              <a:rPr lang="en-US" sz="2400" dirty="0" smtClean="0"/>
              <a:t>Na)…</a:t>
            </a:r>
            <a:endParaRPr lang="el-GR" sz="2400" dirty="0"/>
          </a:p>
        </p:txBody>
      </p:sp>
      <p:pic>
        <p:nvPicPr>
          <p:cNvPr id="4" name="3 - Εικόνα" descr="sodium-400x399.jpg"/>
          <p:cNvPicPr>
            <a:picLocks noChangeAspect="1"/>
          </p:cNvPicPr>
          <p:nvPr/>
        </p:nvPicPr>
        <p:blipFill>
          <a:blip r:embed="rId2" cstate="print"/>
          <a:stretch>
            <a:fillRect/>
          </a:stretch>
        </p:blipFill>
        <p:spPr>
          <a:xfrm>
            <a:off x="5724128" y="332656"/>
            <a:ext cx="1512168" cy="14401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TextBox"/>
          <p:cNvSpPr txBox="1"/>
          <p:nvPr/>
        </p:nvSpPr>
        <p:spPr>
          <a:xfrm>
            <a:off x="467544" y="2132856"/>
            <a:ext cx="8352928"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sz="2000" dirty="0" smtClean="0"/>
              <a:t>Σύμφωνα με τις Διαιτητικές Προσλήψεις Αναφοράς της Ευρωπαϊκής Ένωσης η ημερήσια πρόσληψη </a:t>
            </a:r>
            <a:r>
              <a:rPr lang="en-US" sz="2000" dirty="0" smtClean="0"/>
              <a:t>K </a:t>
            </a:r>
            <a:r>
              <a:rPr lang="el-GR" sz="2000" dirty="0" smtClean="0"/>
              <a:t>θα πρέπει να είναι  τουλάχιστον 2000</a:t>
            </a:r>
            <a:r>
              <a:rPr lang="el-GR" sz="2000" i="1" dirty="0" smtClean="0"/>
              <a:t>mg.</a:t>
            </a:r>
            <a:endParaRPr lang="el-GR" sz="2000" dirty="0" smtClean="0"/>
          </a:p>
          <a:p>
            <a:endParaRPr lang="el-GR" sz="2000" b="1" dirty="0" smtClean="0"/>
          </a:p>
          <a:p>
            <a:r>
              <a:rPr lang="el-GR" sz="2000" b="1" dirty="0" smtClean="0"/>
              <a:t>ΛΕΙΤΟΥΡΓΙΕΣ</a:t>
            </a:r>
            <a:r>
              <a:rPr lang="el-GR" sz="2000" dirty="0" smtClean="0"/>
              <a:t> </a:t>
            </a:r>
            <a:br>
              <a:rPr lang="el-GR" sz="2000" dirty="0" smtClean="0"/>
            </a:br>
            <a:endParaRPr lang="el-GR" sz="2000" dirty="0" smtClean="0"/>
          </a:p>
          <a:p>
            <a:pPr>
              <a:buFont typeface="Wingdings" pitchFamily="2" charset="2"/>
              <a:buChar char="ü"/>
            </a:pPr>
            <a:r>
              <a:rPr lang="el-GR" sz="2000" dirty="0" smtClean="0"/>
              <a:t> Συμμετέχει στις ίδιες λειτουργίες με το νάτριο, αλλά με ένα συμπληρωματικό ρόλο.</a:t>
            </a:r>
          </a:p>
          <a:p>
            <a:pPr>
              <a:buFont typeface="Wingdings" pitchFamily="2" charset="2"/>
              <a:buChar char="ü"/>
            </a:pPr>
            <a:r>
              <a:rPr lang="el-GR" sz="2000" dirty="0" smtClean="0"/>
              <a:t> Η ισορροπία μεταξύ των δύο στοιχείων είναι ιδιαίτερα σημαντική. </a:t>
            </a:r>
          </a:p>
          <a:p>
            <a:endParaRPr lang="el-GR" sz="2000" dirty="0" smtClean="0"/>
          </a:p>
          <a:p>
            <a:endParaRPr lang="el-GR" sz="2000" dirty="0" smtClean="0"/>
          </a:p>
          <a:p>
            <a:r>
              <a:rPr lang="el-GR" sz="2000" b="1" dirty="0" smtClean="0"/>
              <a:t>ΣΥΜΒΟΥΛΕΣ</a:t>
            </a:r>
            <a:r>
              <a:rPr lang="el-GR" sz="2000" dirty="0" smtClean="0"/>
              <a:t> </a:t>
            </a:r>
            <a:br>
              <a:rPr lang="el-GR" sz="2000" dirty="0" smtClean="0"/>
            </a:br>
            <a:r>
              <a:rPr lang="el-GR" sz="2000" dirty="0" smtClean="0"/>
              <a:t>Για να υπάρχει ισορροπία </a:t>
            </a:r>
            <a:r>
              <a:rPr lang="en-US" sz="2000" dirty="0" smtClean="0"/>
              <a:t>Na-K</a:t>
            </a:r>
            <a:r>
              <a:rPr lang="el-GR" sz="2000" dirty="0" smtClean="0"/>
              <a:t> στον οργανισμό</a:t>
            </a:r>
            <a:r>
              <a:rPr lang="ru-RU" sz="2000" dirty="0" smtClean="0"/>
              <a:t> </a:t>
            </a:r>
            <a:r>
              <a:rPr lang="el-GR" sz="2000" dirty="0" smtClean="0"/>
              <a:t>είναι σημαντική η </a:t>
            </a:r>
            <a:r>
              <a:rPr lang="el-GR" sz="2000" u="sng" dirty="0" smtClean="0"/>
              <a:t>διατροφική υποστήριξη</a:t>
            </a:r>
            <a:r>
              <a:rPr lang="el-GR" sz="2000" dirty="0" smtClean="0"/>
              <a:t> από ένα διατροφολόγο-διαιτολόγο.</a:t>
            </a:r>
          </a:p>
        </p:txBody>
      </p:sp>
      <p:sp>
        <p:nvSpPr>
          <p:cNvPr id="3" name="2 - TextBox"/>
          <p:cNvSpPr txBox="1"/>
          <p:nvPr/>
        </p:nvSpPr>
        <p:spPr>
          <a:xfrm>
            <a:off x="539552" y="476672"/>
            <a:ext cx="7920880" cy="461665"/>
          </a:xfrm>
          <a:prstGeom prst="rect">
            <a:avLst/>
          </a:prstGeom>
          <a:noFill/>
        </p:spPr>
        <p:txBody>
          <a:bodyPr wrap="square" rtlCol="0">
            <a:spAutoFit/>
          </a:bodyPr>
          <a:lstStyle/>
          <a:p>
            <a:r>
              <a:rPr lang="el-GR" sz="2400" dirty="0" smtClean="0"/>
              <a:t>Λίγα λόγια για το Κάλιο (Κ</a:t>
            </a:r>
            <a:r>
              <a:rPr lang="en-US" sz="2400" dirty="0" smtClean="0"/>
              <a:t>)…</a:t>
            </a:r>
            <a:endParaRPr lang="el-GR" sz="2400" dirty="0"/>
          </a:p>
        </p:txBody>
      </p:sp>
      <p:pic>
        <p:nvPicPr>
          <p:cNvPr id="5" name="4 - Εικόνα" descr="potassium-sport_0.png"/>
          <p:cNvPicPr>
            <a:picLocks noChangeAspect="1"/>
          </p:cNvPicPr>
          <p:nvPr/>
        </p:nvPicPr>
        <p:blipFill>
          <a:blip r:embed="rId2" cstate="print"/>
          <a:stretch>
            <a:fillRect/>
          </a:stretch>
        </p:blipFill>
        <p:spPr>
          <a:xfrm>
            <a:off x="5436096" y="476672"/>
            <a:ext cx="1656184" cy="127415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39552" y="548680"/>
            <a:ext cx="8136904" cy="769441"/>
          </a:xfrm>
          <a:prstGeom prst="rect">
            <a:avLst/>
          </a:prstGeom>
          <a:solidFill>
            <a:schemeClr val="tx2">
              <a:lumMod val="75000"/>
              <a:alpha val="81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200" dirty="0" smtClean="0">
                <a:solidFill>
                  <a:schemeClr val="bg1"/>
                </a:solidFill>
              </a:rPr>
              <a:t>Σύμφωνα με την υδρογεωλογική μελέτη που πραγματοποιήθηκε για το φυσικό πόρο «Ριζώματος» του Δήμου Τρικάλων…</a:t>
            </a:r>
            <a:endParaRPr lang="el-GR" sz="2200" dirty="0">
              <a:solidFill>
                <a:schemeClr val="bg1"/>
              </a:solidFill>
            </a:endParaRPr>
          </a:p>
        </p:txBody>
      </p:sp>
      <p:sp>
        <p:nvSpPr>
          <p:cNvPr id="3" name="TextBox 2"/>
          <p:cNvSpPr txBox="1"/>
          <p:nvPr/>
        </p:nvSpPr>
        <p:spPr>
          <a:xfrm>
            <a:off x="827584" y="1628800"/>
            <a:ext cx="7488832" cy="2246769"/>
          </a:xfrm>
          <a:prstGeom prst="rect">
            <a:avLst/>
          </a:prstGeom>
          <a:noFill/>
        </p:spPr>
        <p:txBody>
          <a:bodyPr wrap="square" rtlCol="0">
            <a:spAutoFit/>
          </a:bodyPr>
          <a:lstStyle/>
          <a:p>
            <a:r>
              <a:rPr lang="el-GR" sz="2000" dirty="0" smtClean="0"/>
              <a:t>…</a:t>
            </a:r>
            <a:r>
              <a:rPr lang="el-GR" sz="2000" i="1" dirty="0" smtClean="0"/>
              <a:t>ο χημικός τύπος του νερού είναι </a:t>
            </a:r>
            <a:r>
              <a:rPr lang="en-US" sz="2000" i="1" dirty="0" smtClean="0"/>
              <a:t>Na-HCO3</a:t>
            </a:r>
            <a:r>
              <a:rPr lang="en-US" sz="2000" dirty="0" smtClean="0"/>
              <a:t>. </a:t>
            </a:r>
            <a:endParaRPr lang="el-GR" sz="2000" dirty="0" smtClean="0"/>
          </a:p>
          <a:p>
            <a:endParaRPr lang="el-GR" sz="2000" dirty="0" smtClean="0"/>
          </a:p>
          <a:p>
            <a:r>
              <a:rPr lang="el-GR" sz="2000" dirty="0" smtClean="0"/>
              <a:t>Χαρακτηρίζεται από πολύ υψηλή συγκέντρωση</a:t>
            </a:r>
            <a:r>
              <a:rPr lang="en-US" sz="2000" dirty="0" smtClean="0"/>
              <a:t> </a:t>
            </a:r>
            <a:r>
              <a:rPr lang="el-GR" sz="2000" dirty="0" smtClean="0"/>
              <a:t>υδρόθειου, πυριτικών, νατρίου, καλίου, βορίου, φθορίου και όξινων ανθρακικών.</a:t>
            </a:r>
          </a:p>
          <a:p>
            <a:endParaRPr lang="el-GR" sz="2000" dirty="0"/>
          </a:p>
          <a:p>
            <a:r>
              <a:rPr lang="el-GR" sz="2000" dirty="0" smtClean="0"/>
              <a:t>Το νάτριο (</a:t>
            </a:r>
            <a:r>
              <a:rPr lang="en-US" sz="2000" dirty="0" smtClean="0"/>
              <a:t>Na)</a:t>
            </a:r>
            <a:r>
              <a:rPr lang="el-GR" sz="2000" dirty="0" smtClean="0"/>
              <a:t>, συγκεκριμένα, παρουσιάζει μια υψηλή συγκέντρωση στα 326-334</a:t>
            </a:r>
            <a:r>
              <a:rPr lang="en-US" sz="2000" dirty="0" smtClean="0"/>
              <a:t>mg/L.</a:t>
            </a:r>
          </a:p>
        </p:txBody>
      </p:sp>
      <p:pic>
        <p:nvPicPr>
          <p:cNvPr id="5" name="Εικόνα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91880" y="4054760"/>
            <a:ext cx="4248472" cy="2393505"/>
          </a:xfrm>
          <a:prstGeom prst="rect">
            <a:avLst/>
          </a:prstGeom>
        </p:spPr>
      </p:pic>
    </p:spTree>
    <p:extLst>
      <p:ext uri="{BB962C8B-B14F-4D97-AF65-F5344CB8AC3E}">
        <p14:creationId xmlns="" xmlns:p14="http://schemas.microsoft.com/office/powerpoint/2010/main" val="115478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727948" y="764704"/>
            <a:ext cx="7876499" cy="1938992"/>
          </a:xfrm>
          <a:prstGeom prst="rect">
            <a:avLst/>
          </a:prstGeom>
          <a:noFill/>
        </p:spPr>
        <p:txBody>
          <a:bodyPr wrap="square" rtlCol="0">
            <a:spAutoFit/>
          </a:bodyPr>
          <a:lstStyle/>
          <a:p>
            <a:pPr algn="just"/>
            <a:r>
              <a:rPr lang="el-GR" sz="2000" dirty="0"/>
              <a:t>Δεδομένου ότι η κατανάλωση του νερού δε θα πρέπει να ξεπερνάει το 1 λίτρο την ημέρα σημαίνει ότι το άτομο θα λαμβάνει το ανώτερο 0,34γρ </a:t>
            </a:r>
            <a:r>
              <a:rPr lang="en-US" sz="2000" dirty="0"/>
              <a:t>Na/</a:t>
            </a:r>
            <a:r>
              <a:rPr lang="el-GR" sz="2000" dirty="0"/>
              <a:t>ημέρα μέσω της </a:t>
            </a:r>
            <a:r>
              <a:rPr lang="el-GR" sz="2000" dirty="0" err="1"/>
              <a:t>ποσιθεραπείας</a:t>
            </a:r>
            <a:r>
              <a:rPr lang="el-GR" sz="2000" dirty="0"/>
              <a:t>.</a:t>
            </a:r>
          </a:p>
          <a:p>
            <a:pPr algn="just"/>
            <a:endParaRPr lang="el-GR" sz="2000" dirty="0"/>
          </a:p>
          <a:p>
            <a:pPr algn="just"/>
            <a:r>
              <a:rPr lang="el-GR" sz="2000" dirty="0"/>
              <a:t>Όπως είδαμε προηγουμένως γενικά </a:t>
            </a:r>
            <a:r>
              <a:rPr lang="el-GR" sz="2000" dirty="0" smtClean="0"/>
              <a:t>η </a:t>
            </a:r>
            <a:r>
              <a:rPr lang="el-GR" sz="2000" dirty="0"/>
              <a:t>πρόσληψη </a:t>
            </a:r>
            <a:r>
              <a:rPr lang="en-US" sz="2000" dirty="0"/>
              <a:t>Na</a:t>
            </a:r>
            <a:r>
              <a:rPr lang="el-GR" sz="2000" dirty="0"/>
              <a:t> </a:t>
            </a:r>
            <a:r>
              <a:rPr lang="el-GR" sz="2000" dirty="0" smtClean="0"/>
              <a:t>καλό είναι να μη </a:t>
            </a:r>
            <a:r>
              <a:rPr lang="el-GR" sz="2000" dirty="0"/>
              <a:t>ξεπερνά τα </a:t>
            </a:r>
            <a:r>
              <a:rPr lang="el-GR" sz="2000" dirty="0" smtClean="0"/>
              <a:t>2,4γρ </a:t>
            </a:r>
            <a:r>
              <a:rPr lang="el-GR" sz="2000" dirty="0"/>
              <a:t>ημερησίως σε μη υπερτασικούς. </a:t>
            </a:r>
            <a:endParaRPr lang="el-GR" sz="2000" dirty="0" smtClean="0"/>
          </a:p>
        </p:txBody>
      </p:sp>
      <p:pic>
        <p:nvPicPr>
          <p:cNvPr id="5" name="Εικόνα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3212976"/>
            <a:ext cx="1770577" cy="2660702"/>
          </a:xfrm>
          <a:prstGeom prst="rect">
            <a:avLst/>
          </a:prstGeom>
        </p:spPr>
      </p:pic>
      <p:sp>
        <p:nvSpPr>
          <p:cNvPr id="8" name="TextBox 7"/>
          <p:cNvSpPr txBox="1"/>
          <p:nvPr/>
        </p:nvSpPr>
        <p:spPr>
          <a:xfrm>
            <a:off x="2843808" y="3356991"/>
            <a:ext cx="5760639" cy="2246769"/>
          </a:xfrm>
          <a:prstGeom prst="rect">
            <a:avLst/>
          </a:prstGeom>
          <a:noFill/>
        </p:spPr>
        <p:txBody>
          <a:bodyPr wrap="square" rtlCol="0">
            <a:spAutoFit/>
          </a:bodyPr>
          <a:lstStyle/>
          <a:p>
            <a:pPr algn="just"/>
            <a:r>
              <a:rPr lang="el-GR" sz="2000" dirty="0"/>
              <a:t>Οπότε με την </a:t>
            </a:r>
            <a:r>
              <a:rPr lang="el-GR" sz="2000" dirty="0" err="1"/>
              <a:t>ποσιθεραπεία</a:t>
            </a:r>
            <a:r>
              <a:rPr lang="el-GR" sz="2000" dirty="0"/>
              <a:t> σε συνδυασμό με το </a:t>
            </a:r>
            <a:r>
              <a:rPr lang="el-GR" sz="2000" u="sng" dirty="0"/>
              <a:t>κατάλληλο πρόγραμμα διατροφής </a:t>
            </a:r>
            <a:r>
              <a:rPr lang="el-GR" sz="2000" dirty="0"/>
              <a:t>θα υπάρχει ισορροπία στα επίπεδα πρόσληψης του νατρίου</a:t>
            </a:r>
            <a:r>
              <a:rPr lang="el-GR" sz="2000" dirty="0" smtClean="0"/>
              <a:t>.</a:t>
            </a:r>
          </a:p>
          <a:p>
            <a:pPr algn="just"/>
            <a:endParaRPr lang="el-GR" sz="2000" dirty="0"/>
          </a:p>
          <a:p>
            <a:pPr algn="just">
              <a:tabLst>
                <a:tab pos="5024438" algn="l"/>
              </a:tabLst>
            </a:pPr>
            <a:r>
              <a:rPr lang="el-GR" sz="2000" dirty="0" smtClean="0"/>
              <a:t>Ακόμα </a:t>
            </a:r>
            <a:r>
              <a:rPr lang="el-GR" sz="2000" dirty="0"/>
              <a:t>και σε υπερτασικούς ασθενείς η </a:t>
            </a:r>
            <a:r>
              <a:rPr lang="el-GR" sz="2000" dirty="0" err="1"/>
              <a:t>ποσιθεραπεία</a:t>
            </a:r>
            <a:r>
              <a:rPr lang="el-GR" sz="2000" dirty="0"/>
              <a:t> μπορεί να είναι κατάλληλη με το ανάλογο διαιτολόγιο χαμηλό σε </a:t>
            </a:r>
            <a:r>
              <a:rPr lang="en-US" sz="2000" dirty="0"/>
              <a:t>Na</a:t>
            </a:r>
            <a:r>
              <a:rPr lang="el-GR" sz="2000" dirty="0"/>
              <a:t> και αλάτι.</a:t>
            </a:r>
          </a:p>
        </p:txBody>
      </p:sp>
    </p:spTree>
    <p:extLst>
      <p:ext uri="{BB962C8B-B14F-4D97-AF65-F5344CB8AC3E}">
        <p14:creationId xmlns="" xmlns:p14="http://schemas.microsoft.com/office/powerpoint/2010/main" val="1951088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TextBox"/>
          <p:cNvSpPr txBox="1"/>
          <p:nvPr/>
        </p:nvSpPr>
        <p:spPr>
          <a:xfrm>
            <a:off x="683568" y="980728"/>
            <a:ext cx="8064896" cy="5632311"/>
          </a:xfrm>
          <a:prstGeom prst="rect">
            <a:avLst/>
          </a:prstGeom>
          <a:noFill/>
        </p:spPr>
        <p:txBody>
          <a:bodyPr wrap="square" rtlCol="0">
            <a:spAutoFit/>
          </a:bodyPr>
          <a:lstStyle/>
          <a:p>
            <a:pPr marL="457200" indent="-457200">
              <a:lnSpc>
                <a:spcPct val="150000"/>
              </a:lnSpc>
              <a:buFont typeface="Wingdings" pitchFamily="2" charset="2"/>
              <a:buChar char="§"/>
            </a:pPr>
            <a:r>
              <a:rPr lang="el-GR" sz="2000" dirty="0" smtClean="0"/>
              <a:t>Η θεραπεία ασκείται κυρίως πριν το φαγητό. </a:t>
            </a:r>
            <a:endParaRPr lang="el-GR" sz="2000" dirty="0"/>
          </a:p>
          <a:p>
            <a:pPr marL="457200" indent="-457200">
              <a:lnSpc>
                <a:spcPct val="150000"/>
              </a:lnSpc>
              <a:buFont typeface="Wingdings" pitchFamily="2" charset="2"/>
              <a:buChar char="§"/>
            </a:pPr>
            <a:r>
              <a:rPr lang="el-GR" sz="2000" dirty="0" smtClean="0"/>
              <a:t>Συνιστάται το ιαματικό νερό να πίνεται αργά με μικρές γουλιές για αποφυγή δυσπεψιών και καλύτερη απορρόφηση.</a:t>
            </a:r>
            <a:endParaRPr lang="el-GR" sz="2000" dirty="0"/>
          </a:p>
          <a:p>
            <a:pPr marL="457200" indent="-457200">
              <a:lnSpc>
                <a:spcPct val="150000"/>
              </a:lnSpc>
              <a:buFont typeface="Wingdings" pitchFamily="2" charset="2"/>
              <a:buChar char="§"/>
            </a:pPr>
            <a:r>
              <a:rPr lang="el-GR" sz="2000" dirty="0" smtClean="0"/>
              <a:t>Η μέθοδος λήψης για την κάθε περίπτωση καθορίζεται από τον ιατρό και το διαιτολόγο. </a:t>
            </a:r>
          </a:p>
          <a:p>
            <a:pPr marL="457200" indent="-457200">
              <a:lnSpc>
                <a:spcPct val="150000"/>
              </a:lnSpc>
              <a:buFont typeface="Wingdings" pitchFamily="2" charset="2"/>
              <a:buChar char="§"/>
            </a:pPr>
            <a:r>
              <a:rPr lang="el-GR" sz="2000" dirty="0" smtClean="0"/>
              <a:t>Η καλύτερη μέθοδος λήψης είναι ενώ περπατάμε ή ενώ βρισκόμαστε σε όρθια στάση όπου ένα φλιτζάνι των 100, 150 ή 200 γραμμαρίων πρέπει να πίνεται μέσα σε 3-10 λεπτά.</a:t>
            </a:r>
            <a:endParaRPr lang="el-GR" sz="2000" dirty="0"/>
          </a:p>
          <a:p>
            <a:pPr marL="457200" indent="-457200">
              <a:lnSpc>
                <a:spcPct val="150000"/>
              </a:lnSpc>
              <a:buFont typeface="Wingdings" pitchFamily="2" charset="2"/>
              <a:buChar char="§"/>
            </a:pPr>
            <a:r>
              <a:rPr lang="el-GR" sz="2000" dirty="0" smtClean="0"/>
              <a:t>Για καλύτερα αποτελέσματα στην απορρόφηση συνιστάται ένα διάλειμμα 5-10 λεπτών μεταξύ της πόσης του κάθε φλιτζανιού. </a:t>
            </a:r>
            <a:endParaRPr lang="el-GR" sz="2000" dirty="0"/>
          </a:p>
          <a:p>
            <a:pPr marL="457200" indent="-457200">
              <a:lnSpc>
                <a:spcPct val="150000"/>
              </a:lnSpc>
              <a:buFont typeface="Wingdings" pitchFamily="2" charset="2"/>
              <a:buChar char="§"/>
            </a:pPr>
            <a:r>
              <a:rPr lang="el-GR" sz="2000" dirty="0" smtClean="0"/>
              <a:t>Μπορεί να καταναλωθεί συνολικά έως 1 λίτρο την ημέρα</a:t>
            </a:r>
            <a:r>
              <a:rPr lang="en-US" sz="2000" dirty="0" smtClean="0"/>
              <a:t> </a:t>
            </a:r>
            <a:r>
              <a:rPr lang="el-GR" sz="2000" dirty="0" smtClean="0"/>
              <a:t>για διάστημα έως 20 ημερών ανάλογα με την κάθε περίπτωση.</a:t>
            </a:r>
          </a:p>
        </p:txBody>
      </p:sp>
      <p:sp>
        <p:nvSpPr>
          <p:cNvPr id="3" name="2 - TextBox"/>
          <p:cNvSpPr txBox="1"/>
          <p:nvPr/>
        </p:nvSpPr>
        <p:spPr>
          <a:xfrm>
            <a:off x="1043608" y="332656"/>
            <a:ext cx="6984776" cy="4924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600" b="1" dirty="0" smtClean="0"/>
              <a:t>Άσκηση της </a:t>
            </a:r>
            <a:r>
              <a:rPr lang="el-GR" sz="2600" b="1" dirty="0" err="1" smtClean="0"/>
              <a:t>Ποσιθεραπείας</a:t>
            </a:r>
            <a:endParaRPr lang="el-GR" sz="2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1 - Εικόνα" descr="990c159420e5cad416f9c3d17d16aa0b5aac24d2.png"/>
          <p:cNvPicPr>
            <a:picLocks noChangeAspect="1"/>
          </p:cNvPicPr>
          <p:nvPr/>
        </p:nvPicPr>
        <p:blipFill>
          <a:blip r:embed="rId2" cstate="print"/>
          <a:stretch>
            <a:fillRect/>
          </a:stretch>
        </p:blipFill>
        <p:spPr>
          <a:xfrm>
            <a:off x="395536" y="476672"/>
            <a:ext cx="4444445" cy="2768254"/>
          </a:xfrm>
          <a:prstGeom prst="rect">
            <a:avLst/>
          </a:prstGeom>
        </p:spPr>
      </p:pic>
      <p:pic>
        <p:nvPicPr>
          <p:cNvPr id="3" name="2 - Εικόνα" descr="ambulantni.jpg"/>
          <p:cNvPicPr>
            <a:picLocks noChangeAspect="1"/>
          </p:cNvPicPr>
          <p:nvPr/>
        </p:nvPicPr>
        <p:blipFill>
          <a:blip r:embed="rId3" cstate="print"/>
          <a:stretch>
            <a:fillRect/>
          </a:stretch>
        </p:blipFill>
        <p:spPr>
          <a:xfrm>
            <a:off x="899592" y="4293096"/>
            <a:ext cx="3840426" cy="2160240"/>
          </a:xfrm>
          <a:prstGeom prst="rect">
            <a:avLst/>
          </a:prstGeom>
        </p:spPr>
      </p:pic>
      <p:pic>
        <p:nvPicPr>
          <p:cNvPr id="4" name="3 - Εικόνα" descr="t440x300.jpg"/>
          <p:cNvPicPr>
            <a:picLocks noChangeAspect="1"/>
          </p:cNvPicPr>
          <p:nvPr/>
        </p:nvPicPr>
        <p:blipFill>
          <a:blip r:embed="rId4" cstate="print"/>
          <a:stretch>
            <a:fillRect/>
          </a:stretch>
        </p:blipFill>
        <p:spPr>
          <a:xfrm>
            <a:off x="4977413" y="2204864"/>
            <a:ext cx="3744416" cy="2246649"/>
          </a:xfrm>
          <a:prstGeom prst="rect">
            <a:avLst/>
          </a:prstGeom>
        </p:spPr>
      </p:pic>
      <p:sp>
        <p:nvSpPr>
          <p:cNvPr id="5" name="4 - TextBox"/>
          <p:cNvSpPr txBox="1"/>
          <p:nvPr/>
        </p:nvSpPr>
        <p:spPr>
          <a:xfrm>
            <a:off x="323528" y="332656"/>
            <a:ext cx="8568952" cy="369332"/>
          </a:xfrm>
          <a:prstGeom prst="rect">
            <a:avLst/>
          </a:prstGeom>
          <a:noFill/>
        </p:spPr>
        <p:txBody>
          <a:bodyPr wrap="square" rtlCol="0">
            <a:spAutoFit/>
          </a:bodyPr>
          <a:lstStyle/>
          <a:p>
            <a:endParaRPr lang="el-GR" dirty="0"/>
          </a:p>
        </p:txBody>
      </p:sp>
      <p:sp>
        <p:nvSpPr>
          <p:cNvPr id="7" name="TextBox 6"/>
          <p:cNvSpPr txBox="1"/>
          <p:nvPr/>
        </p:nvSpPr>
        <p:spPr>
          <a:xfrm>
            <a:off x="5076056" y="1628800"/>
            <a:ext cx="3528392" cy="400110"/>
          </a:xfrm>
          <a:prstGeom prst="rect">
            <a:avLst/>
          </a:prstGeom>
          <a:noFill/>
        </p:spPr>
        <p:txBody>
          <a:bodyPr wrap="square" rtlCol="0">
            <a:spAutoFit/>
          </a:bodyPr>
          <a:lstStyle/>
          <a:p>
            <a:pPr algn="r"/>
            <a:r>
              <a:rPr lang="el-GR" sz="2000" dirty="0" smtClean="0"/>
              <a:t>ΔΙΑΤΡΟΦΗ</a:t>
            </a:r>
            <a:endParaRPr lang="el-GR" sz="2000" dirty="0"/>
          </a:p>
        </p:txBody>
      </p:sp>
      <p:sp>
        <p:nvSpPr>
          <p:cNvPr id="8" name="TextBox 7"/>
          <p:cNvSpPr txBox="1"/>
          <p:nvPr/>
        </p:nvSpPr>
        <p:spPr>
          <a:xfrm>
            <a:off x="5076056" y="5229200"/>
            <a:ext cx="3312368" cy="1015663"/>
          </a:xfrm>
          <a:prstGeom prst="rect">
            <a:avLst/>
          </a:prstGeom>
          <a:noFill/>
        </p:spPr>
        <p:txBody>
          <a:bodyPr wrap="square" rtlCol="0">
            <a:spAutoFit/>
          </a:bodyPr>
          <a:lstStyle/>
          <a:p>
            <a:r>
              <a:rPr lang="el-GR" sz="2000" dirty="0" smtClean="0"/>
              <a:t>ΙΑΤΡΙΚΗ &amp; ΔΙΑΤΡΟΦΙΚΗ ΣΤΗΡΙΞΗ  ΚΑΙ ΠΑΡΑΚΟΛΟΥΘΗΣΗ</a:t>
            </a:r>
            <a:endParaRPr lang="el-GR" sz="2000" dirty="0"/>
          </a:p>
        </p:txBody>
      </p:sp>
      <p:sp>
        <p:nvSpPr>
          <p:cNvPr id="9" name="TextBox 8"/>
          <p:cNvSpPr txBox="1"/>
          <p:nvPr/>
        </p:nvSpPr>
        <p:spPr>
          <a:xfrm>
            <a:off x="683568" y="3375782"/>
            <a:ext cx="3096344" cy="400110"/>
          </a:xfrm>
          <a:prstGeom prst="rect">
            <a:avLst/>
          </a:prstGeom>
          <a:noFill/>
        </p:spPr>
        <p:txBody>
          <a:bodyPr wrap="square" rtlCol="0">
            <a:spAutoFit/>
          </a:bodyPr>
          <a:lstStyle/>
          <a:p>
            <a:r>
              <a:rPr lang="el-GR" sz="2000" dirty="0" smtClean="0"/>
              <a:t>ΠΟΣΙΘΕΡΑΠΕΙΑ</a:t>
            </a:r>
            <a:endParaRPr lang="el-G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11560" y="1268760"/>
            <a:ext cx="77768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l-G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Η διατροφή είναι απαραίτητη κατά την διάρκεια </a:t>
            </a:r>
            <a:r>
              <a:rPr kumimoji="0" lang="el-GR" sz="2000" b="0" i="0" u="none" strike="noStrike" cap="none" normalizeH="0" dirty="0" smtClean="0">
                <a:ln>
                  <a:noFill/>
                </a:ln>
                <a:solidFill>
                  <a:srgbClr val="000000"/>
                </a:solidFill>
                <a:effectLst/>
                <a:latin typeface="Arial" pitchFamily="34" charset="0"/>
                <a:ea typeface="Calibri" pitchFamily="34" charset="0"/>
                <a:cs typeface="Arial" pitchFamily="34" charset="0"/>
              </a:rPr>
              <a:t>της </a:t>
            </a:r>
            <a:r>
              <a:rPr kumimoji="0" lang="el-GR" sz="2000" b="0" i="0" u="none" strike="noStrike" cap="none" normalizeH="0" dirty="0" err="1" smtClean="0">
                <a:ln>
                  <a:noFill/>
                </a:ln>
                <a:solidFill>
                  <a:srgbClr val="000000"/>
                </a:solidFill>
                <a:effectLst/>
                <a:latin typeface="Arial" pitchFamily="34" charset="0"/>
                <a:ea typeface="Calibri" pitchFamily="34" charset="0"/>
                <a:cs typeface="Arial" pitchFamily="34" charset="0"/>
              </a:rPr>
              <a:t>ποσιθεραπείας</a:t>
            </a:r>
            <a:r>
              <a:rPr kumimoji="0" lang="el-GR" sz="2000" b="0" i="0" u="none" strike="noStrike" cap="none" normalizeH="0" dirty="0" smtClean="0">
                <a:ln>
                  <a:noFill/>
                </a:ln>
                <a:solidFill>
                  <a:srgbClr val="000000"/>
                </a:solidFill>
                <a:effectLst/>
                <a:latin typeface="Arial" pitchFamily="34" charset="0"/>
                <a:ea typeface="Calibri" pitchFamily="34" charset="0"/>
                <a:cs typeface="Arial" pitchFamily="34" charset="0"/>
              </a:rPr>
              <a:t> για να ληφθούν τα μέγιστα οφέλη.</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endParaRPr lang="el-GR" sz="2000" baseline="0" dirty="0" smtClean="0">
              <a:solidFill>
                <a:srgbClr val="000000"/>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l-G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Η διατροφική καθοδήγηση</a:t>
            </a:r>
            <a:r>
              <a:rPr kumimoji="0" lang="el-GR" sz="2000" b="0" i="0" u="none" strike="noStrike" cap="none" normalizeH="0" dirty="0" smtClean="0">
                <a:ln>
                  <a:noFill/>
                </a:ln>
                <a:solidFill>
                  <a:srgbClr val="000000"/>
                </a:solidFill>
                <a:effectLst/>
                <a:latin typeface="Arial" pitchFamily="34" charset="0"/>
                <a:ea typeface="Calibri" pitchFamily="34" charset="0"/>
                <a:cs typeface="Arial" pitchFamily="34" charset="0"/>
              </a:rPr>
              <a:t> ή θεραπεία είναι αναπόσπαστο μέρος της υδροθεραπείας ειδικά στις παθήσεις του γαστρεντερικού συστήματος.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lang="el-GR" sz="2000" baseline="0" dirty="0" smtClean="0">
                <a:solidFill>
                  <a:srgbClr val="000000"/>
                </a:solidFill>
                <a:latin typeface="Arial" pitchFamily="34" charset="0"/>
                <a:ea typeface="Calibri" pitchFamily="34" charset="0"/>
                <a:cs typeface="Arial" pitchFamily="34" charset="0"/>
              </a:rPr>
              <a:t>  Ο</a:t>
            </a:r>
            <a:r>
              <a:rPr lang="el-GR" sz="2000" dirty="0" smtClean="0">
                <a:solidFill>
                  <a:srgbClr val="000000"/>
                </a:solidFill>
                <a:latin typeface="Arial" pitchFamily="34" charset="0"/>
                <a:ea typeface="Calibri" pitchFamily="34" charset="0"/>
                <a:cs typeface="Arial" pitchFamily="34" charset="0"/>
              </a:rPr>
              <a:t> διατροφολόγος είναι ο υπεύθυνος για το πρόγραμμα της διατροφής πάντα σε εξατομικευμένη βάση για τον κάθε πελάτη ή ασθενή ξεχωριστά και σε συνδυασμό με το πρόγραμμα της </a:t>
            </a:r>
            <a:r>
              <a:rPr lang="el-GR" sz="2000" dirty="0" err="1" smtClean="0">
                <a:solidFill>
                  <a:srgbClr val="000000"/>
                </a:solidFill>
                <a:latin typeface="Arial" pitchFamily="34" charset="0"/>
                <a:ea typeface="Calibri" pitchFamily="34" charset="0"/>
                <a:cs typeface="Arial" pitchFamily="34" charset="0"/>
              </a:rPr>
              <a:t>ποσιθεραπείας</a:t>
            </a:r>
            <a:r>
              <a:rPr lang="el-GR" sz="2000" dirty="0" smtClean="0">
                <a:solidFill>
                  <a:srgbClr val="000000"/>
                </a:solidFill>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l-GR" sz="2000" dirty="0" smtClean="0">
              <a:solidFill>
                <a:srgbClr val="000000"/>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lang="el-GR" sz="2000" dirty="0" smtClean="0">
                <a:solidFill>
                  <a:srgbClr val="000000"/>
                </a:solidFill>
                <a:latin typeface="Arial" pitchFamily="34" charset="0"/>
                <a:ea typeface="Calibri" pitchFamily="34" charset="0"/>
                <a:cs typeface="Arial" pitchFamily="34" charset="0"/>
              </a:rPr>
              <a:t>  Το κάθε διαιτολόγιο  το οποίο θα είναι  πλήρως δομημένο μπορεί να πραγματοποιηθεί τουλάχιστον για μία εβδομάδα και  να διατηρηθεί έως και ένα μήνα υπό την εποπτεία του διατροφολόγου.</a:t>
            </a:r>
            <a:endParaRPr lang="el-GR" sz="20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 TextBox"/>
          <p:cNvSpPr txBox="1"/>
          <p:nvPr/>
        </p:nvSpPr>
        <p:spPr>
          <a:xfrm>
            <a:off x="1043608" y="476672"/>
            <a:ext cx="7128792" cy="461665"/>
          </a:xfrm>
          <a:prstGeom prst="rect">
            <a:avLst/>
          </a:prstGeom>
          <a:noFill/>
        </p:spPr>
        <p:txBody>
          <a:bodyPr wrap="square" rtlCol="0">
            <a:spAutoFit/>
          </a:bodyPr>
          <a:lstStyle/>
          <a:p>
            <a:pPr algn="ctr"/>
            <a:r>
              <a:rPr lang="el-GR" sz="2400" b="1" dirty="0" smtClean="0"/>
              <a:t>Η ΔΙΑΤΡΟΦΗ ΣΕ ΣΥΝΔΥΑΣΜΟ ΜΕ ΤΗΝ ΠΟΣΙΘΕΡΑΠΕΙΑ</a:t>
            </a:r>
            <a:endParaRPr lang="el-GR"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1 - Εικόνα" descr="img.2065.2.exact726w.jpg"/>
          <p:cNvPicPr>
            <a:picLocks noChangeAspect="1"/>
          </p:cNvPicPr>
          <p:nvPr/>
        </p:nvPicPr>
        <p:blipFill>
          <a:blip r:embed="rId3" cstate="print"/>
          <a:stretch>
            <a:fillRect/>
          </a:stretch>
        </p:blipFill>
        <p:spPr>
          <a:xfrm>
            <a:off x="1403648" y="1844824"/>
            <a:ext cx="6339086" cy="4226057"/>
          </a:xfrm>
          <a:prstGeom prst="rect">
            <a:avLst/>
          </a:prstGeom>
        </p:spPr>
      </p:pic>
      <p:sp>
        <p:nvSpPr>
          <p:cNvPr id="3" name="2 - TextBox"/>
          <p:cNvSpPr txBox="1"/>
          <p:nvPr/>
        </p:nvSpPr>
        <p:spPr>
          <a:xfrm>
            <a:off x="539552" y="476672"/>
            <a:ext cx="784887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2400" dirty="0" smtClean="0"/>
              <a:t>Χαρακτηριστικό ποτήρι κατά την άσκηση της </a:t>
            </a:r>
            <a:r>
              <a:rPr lang="el-GR" sz="2400" dirty="0" err="1" smtClean="0"/>
              <a:t>ποσιθεραπείας</a:t>
            </a:r>
            <a:r>
              <a:rPr lang="el-GR" sz="2400" dirty="0" smtClean="0"/>
              <a:t> σε κάποιες χώρες της Ευρώπης.</a:t>
            </a:r>
            <a:endParaRPr lang="el-G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2 - Εικόνα" descr="1afb5fbbf75c584ff018ea9bc13ad7bc.jpg"/>
          <p:cNvPicPr>
            <a:picLocks noChangeAspect="1"/>
          </p:cNvPicPr>
          <p:nvPr/>
        </p:nvPicPr>
        <p:blipFill>
          <a:blip r:embed="rId2" cstate="print"/>
          <a:stretch>
            <a:fillRect/>
          </a:stretch>
        </p:blipFill>
        <p:spPr>
          <a:xfrm>
            <a:off x="683568" y="3068960"/>
            <a:ext cx="2808312" cy="2808312"/>
          </a:xfrm>
          <a:prstGeom prst="rect">
            <a:avLst/>
          </a:prstGeom>
        </p:spPr>
      </p:pic>
      <p:pic>
        <p:nvPicPr>
          <p:cNvPr id="4" name="3 - Εικόνα" descr="pitna-kura.jpg"/>
          <p:cNvPicPr>
            <a:picLocks noChangeAspect="1"/>
          </p:cNvPicPr>
          <p:nvPr/>
        </p:nvPicPr>
        <p:blipFill>
          <a:blip r:embed="rId3" cstate="print"/>
          <a:stretch>
            <a:fillRect/>
          </a:stretch>
        </p:blipFill>
        <p:spPr>
          <a:xfrm>
            <a:off x="4139952" y="2849336"/>
            <a:ext cx="4525973" cy="3575518"/>
          </a:xfrm>
          <a:prstGeom prst="rect">
            <a:avLst/>
          </a:prstGeom>
        </p:spPr>
      </p:pic>
      <p:sp>
        <p:nvSpPr>
          <p:cNvPr id="5" name="4 - TextBox"/>
          <p:cNvSpPr txBox="1"/>
          <p:nvPr/>
        </p:nvSpPr>
        <p:spPr>
          <a:xfrm>
            <a:off x="683568" y="548680"/>
            <a:ext cx="7848872" cy="523220"/>
          </a:xfrm>
          <a:prstGeom prst="rect">
            <a:avLst/>
          </a:prstGeom>
          <a:noFill/>
        </p:spPr>
        <p:txBody>
          <a:bodyPr wrap="square" rtlCol="0">
            <a:spAutoFit/>
          </a:bodyPr>
          <a:lstStyle/>
          <a:p>
            <a:pPr algn="ctr"/>
            <a:r>
              <a:rPr lang="el-GR" sz="2800" dirty="0" smtClean="0"/>
              <a:t>Ποτήρι λήψης ιαματικού νερού</a:t>
            </a:r>
            <a:endParaRPr lang="el-GR" sz="2800" dirty="0"/>
          </a:p>
        </p:txBody>
      </p:sp>
      <p:sp>
        <p:nvSpPr>
          <p:cNvPr id="6" name="5 - TextBox"/>
          <p:cNvSpPr txBox="1"/>
          <p:nvPr/>
        </p:nvSpPr>
        <p:spPr>
          <a:xfrm>
            <a:off x="611560" y="1340768"/>
            <a:ext cx="8064896" cy="1061829"/>
          </a:xfrm>
          <a:prstGeom prst="rect">
            <a:avLst/>
          </a:prstGeom>
          <a:noFill/>
        </p:spPr>
        <p:txBody>
          <a:bodyPr wrap="square" rtlCol="0">
            <a:spAutoFit/>
          </a:bodyPr>
          <a:lstStyle/>
          <a:p>
            <a:r>
              <a:rPr lang="el-GR" sz="2100" dirty="0" smtClean="0"/>
              <a:t>Κατάλληλα σχεδιασμένο για τη διατήρηση της θερμοκρασίας καθώς και της ευκολότερης πόσης της κάθε γουλιάς.  Αυτό βέβαια δε σημαίνει ότι η </a:t>
            </a:r>
            <a:r>
              <a:rPr lang="el-GR" sz="2100" dirty="0" err="1" smtClean="0"/>
              <a:t>ποσιθεραπεία</a:t>
            </a:r>
            <a:r>
              <a:rPr lang="el-GR" sz="2100" dirty="0" smtClean="0"/>
              <a:t> δε μπορεί να ασκηθεί και με το κλασικό ποτήρι.</a:t>
            </a:r>
            <a:endParaRPr lang="el-GR" sz="2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TextBox"/>
          <p:cNvSpPr txBox="1"/>
          <p:nvPr/>
        </p:nvSpPr>
        <p:spPr>
          <a:xfrm>
            <a:off x="971600" y="1988840"/>
            <a:ext cx="7272808" cy="3693319"/>
          </a:xfrm>
          <a:prstGeom prst="rect">
            <a:avLst/>
          </a:prstGeom>
          <a:noFill/>
        </p:spPr>
        <p:txBody>
          <a:bodyPr wrap="square" rtlCol="0">
            <a:spAutoFit/>
          </a:bodyPr>
          <a:lstStyle/>
          <a:p>
            <a:pPr algn="just"/>
            <a:r>
              <a:rPr lang="el-GR" sz="2600" dirty="0" smtClean="0"/>
              <a:t>Οι θεραπευτικές ιδιότητες των ιαματικών νερών ήταν γνωστές από την αρχαία Ελλάδα . Ο Ηρόδοτος </a:t>
            </a:r>
            <a:r>
              <a:rPr lang="el-GR" sz="2600" i="1" dirty="0" smtClean="0"/>
              <a:t>(484-410π.Χ.) </a:t>
            </a:r>
            <a:r>
              <a:rPr lang="el-GR" sz="2600" dirty="0" smtClean="0"/>
              <a:t>φέρεται να είναι ο πρώτος που παρατήρησε την θεραπευτική τους επίδραση στον άνθρωπο, ενώ ο Ιπποκράτης </a:t>
            </a:r>
            <a:r>
              <a:rPr lang="el-GR" sz="2600" i="1" dirty="0" smtClean="0"/>
              <a:t>(460-375π.Χ.) </a:t>
            </a:r>
            <a:r>
              <a:rPr lang="el-GR" sz="2600" dirty="0" smtClean="0"/>
              <a:t>ήταν ο πρώτος που ασχολήθηκε συστηματικά με το αντικείμενο, κατηγοριοποίησε τις πηγές και κατέγραψε τις ασθένειες στις οποίες είχαν ευεργετική επίδραση.  </a:t>
            </a:r>
          </a:p>
        </p:txBody>
      </p:sp>
      <p:sp>
        <p:nvSpPr>
          <p:cNvPr id="3" name="2 - TextBox"/>
          <p:cNvSpPr txBox="1"/>
          <p:nvPr/>
        </p:nvSpPr>
        <p:spPr>
          <a:xfrm>
            <a:off x="1043608" y="980728"/>
            <a:ext cx="6984776" cy="615553"/>
          </a:xfrm>
          <a:prstGeom prst="rect">
            <a:avLst/>
          </a:prstGeom>
          <a:noFill/>
        </p:spPr>
        <p:txBody>
          <a:bodyPr wrap="square" rtlCol="0">
            <a:spAutoFit/>
          </a:bodyPr>
          <a:lstStyle/>
          <a:p>
            <a:r>
              <a:rPr lang="el-GR" sz="3400" dirty="0" smtClean="0"/>
              <a:t>ΙΣΤΟΡΙΚΑ…</a:t>
            </a:r>
            <a:endParaRPr lang="el-GR" sz="3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99592" y="1988840"/>
            <a:ext cx="7272808" cy="3139321"/>
          </a:xfrm>
          <a:prstGeom prst="rect">
            <a:avLst/>
          </a:prstGeom>
          <a:noFill/>
          <a:scene3d>
            <a:camera prst="orthographicFront"/>
            <a:lightRig rig="threePt" dir="t"/>
          </a:scene3d>
          <a:sp3d>
            <a:bevelT w="152400" h="50800" prst="softRound"/>
          </a:sp3d>
        </p:spPr>
        <p:txBody>
          <a:bodyPr wrap="square" rtlCol="0">
            <a:spAutoFit/>
          </a:bodyPr>
          <a:lstStyle/>
          <a:p>
            <a:pPr algn="just"/>
            <a:r>
              <a:rPr lang="el-GR" sz="2200" dirty="0" smtClean="0"/>
              <a:t>Ο ΕΟΠΥΥ ήδη παρέχει επίδομα λουτροθεραπείας σε ασφαλισμένους με </a:t>
            </a:r>
            <a:r>
              <a:rPr lang="el-GR" sz="2200" dirty="0" err="1" smtClean="0"/>
              <a:t>αυτοάνοσες</a:t>
            </a:r>
            <a:r>
              <a:rPr lang="el-GR" sz="2200" dirty="0" smtClean="0"/>
              <a:t>  ρευματικές παθήσεις, με </a:t>
            </a:r>
            <a:r>
              <a:rPr lang="el-GR" sz="2200" dirty="0" err="1" smtClean="0"/>
              <a:t>μετατραυματικές</a:t>
            </a:r>
            <a:r>
              <a:rPr lang="el-GR" sz="2200" dirty="0" smtClean="0"/>
              <a:t> δυσκαμψίες και δερματοπάθειες.</a:t>
            </a:r>
          </a:p>
          <a:p>
            <a:pPr algn="just"/>
            <a:endParaRPr lang="el-GR" sz="2200" dirty="0" smtClean="0"/>
          </a:p>
          <a:p>
            <a:pPr algn="just">
              <a:buBlip>
                <a:blip r:embed="rId3"/>
              </a:buBlip>
              <a:tabLst>
                <a:tab pos="539750" algn="l"/>
              </a:tabLst>
            </a:pPr>
            <a:r>
              <a:rPr lang="el-GR" sz="2200" dirty="0" smtClean="0"/>
              <a:t>    Θα ήταν σημαντικό να ενταχθεί και η </a:t>
            </a:r>
            <a:r>
              <a:rPr lang="el-GR" sz="2200" dirty="0" err="1" smtClean="0"/>
              <a:t>ποσιθεραπεία</a:t>
            </a:r>
            <a:r>
              <a:rPr lang="el-GR" sz="2200" dirty="0" smtClean="0"/>
              <a:t> στα ασφαλιστικά ταμεία  ως μέρος θεραπείας σε ασφαλισμένους πολίτες που νοσούν από έλκος στομάχου ή δωδεκαδακτύλου (όχι σε οξεία φάση), χρόνια κυστίτιδα  και χρόνια χολοκυστίτιδα.</a:t>
            </a:r>
            <a:endParaRPr lang="el-GR" sz="2200" dirty="0"/>
          </a:p>
        </p:txBody>
      </p:sp>
      <p:sp>
        <p:nvSpPr>
          <p:cNvPr id="3" name="2 - TextBox"/>
          <p:cNvSpPr txBox="1"/>
          <p:nvPr/>
        </p:nvSpPr>
        <p:spPr>
          <a:xfrm>
            <a:off x="1187624" y="548680"/>
            <a:ext cx="691276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l-GR" sz="2400" dirty="0" smtClean="0"/>
              <a:t>ΕΠΙΔΟΜΑ ΛΟΥΤΡΟΘΕΡΑΠΕΙΑΣ ΣΤΟΥΣ ΑΣΦΑΛΙΣΜΕΝΟΥΣ ΤΟΥ ΕΟΠΥΥ</a:t>
            </a:r>
            <a:endParaRPr lang="el-GR" sz="2400" dirty="0"/>
          </a:p>
        </p:txBody>
      </p:sp>
      <p:sp>
        <p:nvSpPr>
          <p:cNvPr id="4" name="3 - TextBox"/>
          <p:cNvSpPr txBox="1"/>
          <p:nvPr/>
        </p:nvSpPr>
        <p:spPr>
          <a:xfrm>
            <a:off x="827584" y="5589240"/>
            <a:ext cx="7272808" cy="369332"/>
          </a:xfrm>
          <a:prstGeom prst="rect">
            <a:avLst/>
          </a:prstGeom>
          <a:noFill/>
        </p:spPr>
        <p:txBody>
          <a:bodyPr wrap="square" rtlCol="0">
            <a:spAutoFit/>
          </a:bodyPr>
          <a:lstStyle/>
          <a:p>
            <a:endParaRPr lang="el-GR" dirty="0"/>
          </a:p>
        </p:txBody>
      </p:sp>
    </p:spTree>
    <p:extLst>
      <p:ext uri="{BB962C8B-B14F-4D97-AF65-F5344CB8AC3E}">
        <p14:creationId xmlns="" xmlns:p14="http://schemas.microsoft.com/office/powerpoint/2010/main" val="1961861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11000" r="-11000"/>
          </a:stretch>
        </a:blipFill>
        <a:effectLst/>
      </p:bgPr>
    </p:bg>
    <p:spTree>
      <p:nvGrpSpPr>
        <p:cNvPr id="1" name=""/>
        <p:cNvGrpSpPr/>
        <p:nvPr/>
      </p:nvGrpSpPr>
      <p:grpSpPr>
        <a:xfrm>
          <a:off x="0" y="0"/>
          <a:ext cx="0" cy="0"/>
          <a:chOff x="0" y="0"/>
          <a:chExt cx="0" cy="0"/>
        </a:xfrm>
      </p:grpSpPr>
      <p:sp>
        <p:nvSpPr>
          <p:cNvPr id="2" name="1 - TextBox"/>
          <p:cNvSpPr txBox="1"/>
          <p:nvPr/>
        </p:nvSpPr>
        <p:spPr>
          <a:xfrm>
            <a:off x="755576" y="1628800"/>
            <a:ext cx="7848872" cy="483209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Blip>
                <a:blip r:embed="rId3"/>
              </a:buBlip>
            </a:pPr>
            <a:r>
              <a:rPr lang="el-GR" sz="2200" dirty="0" smtClean="0">
                <a:solidFill>
                  <a:schemeClr val="tx1"/>
                </a:solidFill>
              </a:rPr>
              <a:t>  Η </a:t>
            </a:r>
            <a:r>
              <a:rPr lang="el-GR" sz="2200" dirty="0" err="1" smtClean="0">
                <a:solidFill>
                  <a:schemeClr val="tx1"/>
                </a:solidFill>
              </a:rPr>
              <a:t>ποσιθεραπεία</a:t>
            </a:r>
            <a:r>
              <a:rPr lang="el-GR" sz="2200" dirty="0" smtClean="0">
                <a:solidFill>
                  <a:schemeClr val="tx1"/>
                </a:solidFill>
              </a:rPr>
              <a:t> ασκεί φαρμακοδυναμική και βιολογική επίδραση.</a:t>
            </a:r>
          </a:p>
          <a:p>
            <a:pPr>
              <a:buBlip>
                <a:blip r:embed="rId3"/>
              </a:buBlip>
            </a:pPr>
            <a:endParaRPr lang="el-GR" sz="2200" dirty="0" smtClean="0">
              <a:solidFill>
                <a:schemeClr val="tx1"/>
              </a:solidFill>
            </a:endParaRPr>
          </a:p>
          <a:p>
            <a:pPr>
              <a:buBlip>
                <a:blip r:embed="rId3"/>
              </a:buBlip>
            </a:pPr>
            <a:r>
              <a:rPr lang="el-GR" sz="2200" dirty="0" smtClean="0">
                <a:solidFill>
                  <a:schemeClr val="tx1"/>
                </a:solidFill>
              </a:rPr>
              <a:t> Ο φυσικός πόρος της πηγής  του Ριζώματος Τρικάλων έχει τέτοια περιεκτικότητα  σε όξινα ανθρακικά, θείο, υδρόθειο και φθόριο που τον καθιστά κατάλληλο για </a:t>
            </a:r>
            <a:r>
              <a:rPr lang="el-GR" sz="2200" dirty="0" err="1" smtClean="0">
                <a:solidFill>
                  <a:schemeClr val="tx1"/>
                </a:solidFill>
              </a:rPr>
              <a:t>Ποσιθεραπεία</a:t>
            </a:r>
            <a:r>
              <a:rPr lang="el-GR" sz="2200" dirty="0" smtClean="0">
                <a:solidFill>
                  <a:schemeClr val="tx1"/>
                </a:solidFill>
              </a:rPr>
              <a:t>. </a:t>
            </a:r>
          </a:p>
          <a:p>
            <a:pPr>
              <a:buBlip>
                <a:blip r:embed="rId3"/>
              </a:buBlip>
            </a:pPr>
            <a:endParaRPr lang="el-GR" sz="2200" dirty="0" smtClean="0">
              <a:solidFill>
                <a:schemeClr val="tx1"/>
              </a:solidFill>
            </a:endParaRPr>
          </a:p>
          <a:p>
            <a:pPr>
              <a:buBlip>
                <a:blip r:embed="rId3"/>
              </a:buBlip>
            </a:pPr>
            <a:r>
              <a:rPr lang="el-GR" sz="2200" dirty="0">
                <a:solidFill>
                  <a:schemeClr val="tx1"/>
                </a:solidFill>
              </a:rPr>
              <a:t> </a:t>
            </a:r>
            <a:r>
              <a:rPr lang="el-GR" sz="2200" dirty="0" smtClean="0">
                <a:solidFill>
                  <a:schemeClr val="tx1"/>
                </a:solidFill>
              </a:rPr>
              <a:t>Τα </a:t>
            </a:r>
            <a:r>
              <a:rPr lang="el-GR" sz="2200" dirty="0" err="1" smtClean="0">
                <a:solidFill>
                  <a:schemeClr val="tx1"/>
                </a:solidFill>
              </a:rPr>
              <a:t>διττανθρακικά</a:t>
            </a:r>
            <a:r>
              <a:rPr lang="el-GR" sz="2200" dirty="0" smtClean="0">
                <a:solidFill>
                  <a:schemeClr val="tx1"/>
                </a:solidFill>
              </a:rPr>
              <a:t> ή όξινα ανθρακικά  που περιέχονται στο φυσικό πόρο μπορούν να προκαλέσουν: </a:t>
            </a:r>
          </a:p>
          <a:p>
            <a:endParaRPr lang="el-GR" sz="2200" dirty="0" smtClean="0">
              <a:solidFill>
                <a:schemeClr val="tx1"/>
              </a:solidFill>
            </a:endParaRPr>
          </a:p>
          <a:p>
            <a:pPr>
              <a:buFont typeface="Arial" pitchFamily="34" charset="0"/>
              <a:buChar char="•"/>
            </a:pPr>
            <a:r>
              <a:rPr lang="el-GR" sz="2200" dirty="0" smtClean="0">
                <a:solidFill>
                  <a:schemeClr val="tx1"/>
                </a:solidFill>
              </a:rPr>
              <a:t>Διέγερση της λειτουργίας του στομάχου, </a:t>
            </a:r>
          </a:p>
          <a:p>
            <a:pPr>
              <a:buFont typeface="Arial" pitchFamily="34" charset="0"/>
              <a:buChar char="•"/>
            </a:pPr>
            <a:r>
              <a:rPr lang="el-GR" sz="2200" dirty="0" smtClean="0">
                <a:solidFill>
                  <a:schemeClr val="tx1"/>
                </a:solidFill>
              </a:rPr>
              <a:t>Αύξηση της εκκριτικής λειτουργίας, </a:t>
            </a:r>
          </a:p>
          <a:p>
            <a:pPr>
              <a:buFont typeface="Arial" pitchFamily="34" charset="0"/>
              <a:buChar char="•"/>
            </a:pPr>
            <a:r>
              <a:rPr lang="el-GR" sz="2200" dirty="0" smtClean="0">
                <a:solidFill>
                  <a:schemeClr val="tx1"/>
                </a:solidFill>
              </a:rPr>
              <a:t>Αύξηση των περισταλτικών κινήσεων του εντέρου, </a:t>
            </a:r>
          </a:p>
          <a:p>
            <a:pPr>
              <a:buFont typeface="Arial" pitchFamily="34" charset="0"/>
              <a:buChar char="•"/>
            </a:pPr>
            <a:r>
              <a:rPr lang="el-GR" sz="2200" dirty="0" smtClean="0">
                <a:solidFill>
                  <a:schemeClr val="tx1"/>
                </a:solidFill>
              </a:rPr>
              <a:t>Αύξηση της συσταλτικότητας της χοληδόχου κύστεως</a:t>
            </a:r>
          </a:p>
        </p:txBody>
      </p:sp>
      <p:sp>
        <p:nvSpPr>
          <p:cNvPr id="3" name="2 - TextBox"/>
          <p:cNvSpPr txBox="1"/>
          <p:nvPr/>
        </p:nvSpPr>
        <p:spPr>
          <a:xfrm>
            <a:off x="1115616" y="620688"/>
            <a:ext cx="6984776" cy="523220"/>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800" b="1" dirty="0" smtClean="0">
                <a:solidFill>
                  <a:srgbClr val="002060"/>
                </a:solidFill>
              </a:rPr>
              <a:t>ΣΥΜΠΕΡΑΣΜΑΤΑ</a:t>
            </a:r>
            <a:endParaRPr lang="el-GR" sz="2800" b="1"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11000" r="-11000"/>
          </a:stretch>
        </a:blipFill>
        <a:effectLst/>
      </p:bgPr>
    </p:bg>
    <p:spTree>
      <p:nvGrpSpPr>
        <p:cNvPr id="1" name=""/>
        <p:cNvGrpSpPr/>
        <p:nvPr/>
      </p:nvGrpSpPr>
      <p:grpSpPr>
        <a:xfrm>
          <a:off x="0" y="0"/>
          <a:ext cx="0" cy="0"/>
          <a:chOff x="0" y="0"/>
          <a:chExt cx="0" cy="0"/>
        </a:xfrm>
      </p:grpSpPr>
      <p:sp>
        <p:nvSpPr>
          <p:cNvPr id="2" name="1 - TextBox"/>
          <p:cNvSpPr txBox="1"/>
          <p:nvPr/>
        </p:nvSpPr>
        <p:spPr>
          <a:xfrm>
            <a:off x="755576" y="1988840"/>
            <a:ext cx="4752528" cy="2123658"/>
          </a:xfrm>
          <a:prstGeom prst="rect">
            <a:avLst/>
          </a:prstGeom>
          <a:noFill/>
        </p:spPr>
        <p:txBody>
          <a:bodyPr wrap="square" rtlCol="0">
            <a:spAutoFit/>
          </a:bodyPr>
          <a:lstStyle/>
          <a:p>
            <a:pPr>
              <a:buBlip>
                <a:blip r:embed="rId3"/>
              </a:buBlip>
            </a:pPr>
            <a:r>
              <a:rPr lang="el-GR" sz="2200" dirty="0" smtClean="0"/>
              <a:t>  Μπορεί να καταναλωθεί σε ποσότητα έως 1 λίτρο την ημέρα</a:t>
            </a:r>
            <a:r>
              <a:rPr lang="en-US" sz="2200" dirty="0" smtClean="0"/>
              <a:t> </a:t>
            </a:r>
            <a:r>
              <a:rPr lang="el-GR" sz="2200" dirty="0" smtClean="0"/>
              <a:t>για διάστημα έως 20 ημερών για παθήσεις του γαστρεντερικού και του ουροποιητικού συστήματος. </a:t>
            </a:r>
          </a:p>
          <a:p>
            <a:endParaRPr lang="el-GR" sz="2200" dirty="0"/>
          </a:p>
        </p:txBody>
      </p:sp>
      <p:pic>
        <p:nvPicPr>
          <p:cNvPr id="4" name="3 - Εικόνα" descr="william-adolphe-bouguereau-bacchante-art-print-poster.jpg"/>
          <p:cNvPicPr>
            <a:picLocks noChangeAspect="1"/>
          </p:cNvPicPr>
          <p:nvPr/>
        </p:nvPicPr>
        <p:blipFill>
          <a:blip r:embed="rId4" cstate="print"/>
          <a:stretch>
            <a:fillRect/>
          </a:stretch>
        </p:blipFill>
        <p:spPr>
          <a:xfrm>
            <a:off x="5652120" y="1628800"/>
            <a:ext cx="3305175" cy="4648200"/>
          </a:xfrm>
          <a:prstGeom prst="rect">
            <a:avLst/>
          </a:prstGeom>
        </p:spPr>
      </p:pic>
      <p:sp>
        <p:nvSpPr>
          <p:cNvPr id="5" name="4 - TextBox"/>
          <p:cNvSpPr txBox="1"/>
          <p:nvPr/>
        </p:nvSpPr>
        <p:spPr>
          <a:xfrm>
            <a:off x="1115616" y="620688"/>
            <a:ext cx="6984776" cy="523220"/>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800" b="1" dirty="0" smtClean="0">
                <a:solidFill>
                  <a:srgbClr val="002060"/>
                </a:solidFill>
              </a:rPr>
              <a:t>ΣΥΜΠΕΡΑΣΜΑΤΑ</a:t>
            </a:r>
            <a:endParaRPr lang="el-GR" sz="2800" b="1" dirty="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9592" y="4581128"/>
            <a:ext cx="7488832" cy="707886"/>
          </a:xfrm>
          <a:prstGeom prst="rect">
            <a:avLst/>
          </a:prstGeom>
          <a:noFill/>
          <a:ln>
            <a:noFill/>
          </a:ln>
        </p:spPr>
        <p:style>
          <a:lnRef idx="2">
            <a:schemeClr val="accent1"/>
          </a:lnRef>
          <a:fillRef idx="1002">
            <a:schemeClr val="dk2"/>
          </a:fillRef>
          <a:effectRef idx="0">
            <a:schemeClr val="accent1"/>
          </a:effectRef>
          <a:fontRef idx="minor">
            <a:schemeClr val="dk1"/>
          </a:fontRef>
        </p:style>
        <p:txBody>
          <a:bodyPr wrap="square" rtlCol="0">
            <a:spAutoFit/>
          </a:bodyPr>
          <a:lstStyle/>
          <a:p>
            <a:pPr algn="ctr"/>
            <a:r>
              <a:rPr lang="el-GR" sz="4000" b="1" i="1" dirty="0" smtClean="0">
                <a:solidFill>
                  <a:schemeClr val="tx1"/>
                </a:solidFill>
              </a:rPr>
              <a:t>Ευχαριστώ για την προσοχή σας!</a:t>
            </a:r>
          </a:p>
        </p:txBody>
      </p:sp>
      <p:sp>
        <p:nvSpPr>
          <p:cNvPr id="3" name="2 - Υπότιτλος"/>
          <p:cNvSpPr txBox="1">
            <a:spLocks/>
          </p:cNvSpPr>
          <p:nvPr/>
        </p:nvSpPr>
        <p:spPr>
          <a:xfrm>
            <a:off x="683568" y="5445224"/>
            <a:ext cx="7776864" cy="1008112"/>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3200" b="0" i="1" u="none" strike="noStrike" kern="1200" cap="none" spc="0" normalizeH="0" baseline="0" noProof="0" dirty="0" err="1" smtClean="0">
                <a:ln>
                  <a:noFill/>
                </a:ln>
                <a:solidFill>
                  <a:schemeClr val="tx1"/>
                </a:solidFill>
                <a:effectLst/>
                <a:uLnTx/>
                <a:uFillTx/>
                <a:latin typeface="+mn-lt"/>
                <a:ea typeface="+mn-ea"/>
                <a:cs typeface="+mn-cs"/>
              </a:rPr>
              <a:t>Σταυράκη</a:t>
            </a:r>
            <a:r>
              <a:rPr kumimoji="0" lang="el-GR" sz="3200" b="0" i="1" u="none" strike="noStrike" kern="1200" cap="none" spc="0" normalizeH="0" baseline="0" noProof="0" dirty="0" smtClean="0">
                <a:ln>
                  <a:noFill/>
                </a:ln>
                <a:solidFill>
                  <a:schemeClr val="tx1"/>
                </a:solidFill>
                <a:effectLst/>
                <a:uLnTx/>
                <a:uFillTx/>
                <a:latin typeface="+mn-lt"/>
                <a:ea typeface="+mn-ea"/>
                <a:cs typeface="+mn-cs"/>
              </a:rPr>
              <a:t> Νικολέτα</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3000" b="0" i="1" u="none" strike="noStrike" kern="1200" cap="none" spc="0" normalizeH="0" baseline="0" noProof="0" dirty="0" smtClean="0">
                <a:ln>
                  <a:noFill/>
                </a:ln>
                <a:solidFill>
                  <a:schemeClr val="tx1"/>
                </a:solidFill>
                <a:effectLst/>
                <a:uLnTx/>
                <a:uFillTx/>
                <a:latin typeface="+mn-lt"/>
                <a:ea typeface="+mn-ea"/>
                <a:cs typeface="+mn-cs"/>
              </a:rPr>
              <a:t>Κλινική Διαιτολόγος-Διατροφολόγος, </a:t>
            </a:r>
            <a:r>
              <a:rPr kumimoji="0" lang="en-US" sz="3000" b="0" i="1" u="none" strike="noStrike" kern="1200" cap="none" spc="0" normalizeH="0" baseline="0" noProof="0" dirty="0" err="1" smtClean="0">
                <a:ln>
                  <a:noFill/>
                </a:ln>
                <a:solidFill>
                  <a:schemeClr val="tx1"/>
                </a:solidFill>
                <a:effectLst/>
                <a:uLnTx/>
                <a:uFillTx/>
                <a:latin typeface="+mn-lt"/>
                <a:ea typeface="+mn-ea"/>
                <a:cs typeface="+mn-cs"/>
              </a:rPr>
              <a:t>MPr</a:t>
            </a:r>
            <a:endParaRPr kumimoji="0" lang="el-GR" sz="30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39478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l="-35000" r="-35000"/>
          </a:stretch>
        </a:blipFill>
        <a:effectLst/>
      </p:bgPr>
    </p:bg>
    <p:spTree>
      <p:nvGrpSpPr>
        <p:cNvPr id="1" name=""/>
        <p:cNvGrpSpPr/>
        <p:nvPr/>
      </p:nvGrpSpPr>
      <p:grpSpPr>
        <a:xfrm>
          <a:off x="0" y="0"/>
          <a:ext cx="0" cy="0"/>
          <a:chOff x="0" y="0"/>
          <a:chExt cx="0" cy="0"/>
        </a:xfrm>
      </p:grpSpPr>
      <p:sp>
        <p:nvSpPr>
          <p:cNvPr id="4" name="3 - TextBox"/>
          <p:cNvSpPr txBox="1"/>
          <p:nvPr/>
        </p:nvSpPr>
        <p:spPr>
          <a:xfrm>
            <a:off x="0" y="1124744"/>
            <a:ext cx="5365104" cy="1323439"/>
          </a:xfrm>
          <a:prstGeom prst="rect">
            <a:avLst/>
          </a:prstGeom>
          <a:noFill/>
        </p:spPr>
        <p:txBody>
          <a:bodyPr wrap="square" rtlCol="0">
            <a:spAutoFit/>
          </a:bodyPr>
          <a:lstStyle/>
          <a:p>
            <a:pPr algn="ctr"/>
            <a:r>
              <a:rPr lang="el-GR" sz="4000" b="1" dirty="0" smtClean="0">
                <a:solidFill>
                  <a:schemeClr val="tx2">
                    <a:lumMod val="50000"/>
                  </a:schemeClr>
                </a:solidFill>
              </a:rPr>
              <a:t>Τι είναι η </a:t>
            </a:r>
            <a:r>
              <a:rPr lang="el-GR" sz="4000" b="1" dirty="0" err="1" smtClean="0">
                <a:solidFill>
                  <a:schemeClr val="tx2">
                    <a:lumMod val="50000"/>
                  </a:schemeClr>
                </a:solidFill>
              </a:rPr>
              <a:t>Ποσιθεραπεία</a:t>
            </a:r>
            <a:r>
              <a:rPr lang="en-US" sz="4000" b="1" dirty="0" smtClean="0">
                <a:solidFill>
                  <a:schemeClr val="tx2">
                    <a:lumMod val="50000"/>
                  </a:schemeClr>
                </a:solidFill>
              </a:rPr>
              <a:t>;</a:t>
            </a:r>
            <a:endParaRPr lang="ru-RU" sz="4000" b="1"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5 - Εικόνα" descr="850_maxi.jpg"/>
          <p:cNvPicPr>
            <a:picLocks noChangeAspect="1"/>
          </p:cNvPicPr>
          <p:nvPr/>
        </p:nvPicPr>
        <p:blipFill>
          <a:blip r:embed="rId2" cstate="print"/>
          <a:stretch>
            <a:fillRect/>
          </a:stretch>
        </p:blipFill>
        <p:spPr>
          <a:xfrm>
            <a:off x="6156176" y="1700808"/>
            <a:ext cx="2987824" cy="4581128"/>
          </a:xfrm>
          <a:prstGeom prst="rect">
            <a:avLst/>
          </a:prstGeom>
        </p:spPr>
      </p:pic>
      <p:sp>
        <p:nvSpPr>
          <p:cNvPr id="2" name="1 - Ορθογώνιο"/>
          <p:cNvSpPr/>
          <p:nvPr/>
        </p:nvSpPr>
        <p:spPr>
          <a:xfrm>
            <a:off x="395536" y="1700808"/>
            <a:ext cx="5760640" cy="4524315"/>
          </a:xfrm>
          <a:prstGeom prst="rect">
            <a:avLst/>
          </a:prstGeom>
        </p:spPr>
        <p:txBody>
          <a:bodyPr wrap="square">
            <a:spAutoFit/>
          </a:bodyPr>
          <a:lstStyle/>
          <a:p>
            <a:pPr>
              <a:buFont typeface="Arial" pitchFamily="34" charset="0"/>
              <a:buChar char="•"/>
            </a:pPr>
            <a:r>
              <a:rPr lang="el-GR" sz="2400" dirty="0" smtClean="0"/>
              <a:t>  Είναι η πόση συγκεκριμένης ποσότητας μεταλλικού νερού για θεραπευτικούς σκοπούς.</a:t>
            </a:r>
          </a:p>
          <a:p>
            <a:pPr>
              <a:buBlip>
                <a:blip r:embed="rId3"/>
              </a:buBlip>
            </a:pPr>
            <a:endParaRPr lang="el-GR" sz="2400" dirty="0" smtClean="0"/>
          </a:p>
          <a:p>
            <a:pPr>
              <a:buFont typeface="Arial" pitchFamily="34" charset="0"/>
              <a:buChar char="•"/>
            </a:pPr>
            <a:r>
              <a:rPr lang="el-GR" sz="2400" dirty="0" smtClean="0"/>
              <a:t>  Το μεταλλικό νερό δρα σε όλα τα όργανα και τους ιστούς του οργανισμού με τα άλατα τα οποία περιέχει υπό μορφή ιόντων ή κολλοειδών, δηλ. στην πιο δραστική και αφομοιώσιμη μορφή. </a:t>
            </a:r>
          </a:p>
          <a:p>
            <a:pPr>
              <a:buBlip>
                <a:blip r:embed="rId3"/>
              </a:buBlip>
            </a:pPr>
            <a:endParaRPr lang="el-GR" sz="2400" dirty="0" smtClean="0"/>
          </a:p>
          <a:p>
            <a:pPr>
              <a:buFont typeface="Arial" pitchFamily="34" charset="0"/>
              <a:buChar char="•"/>
            </a:pPr>
            <a:r>
              <a:rPr lang="el-GR" sz="2400" dirty="0" smtClean="0"/>
              <a:t>  Τα στοιχεία αυτά ασκούν </a:t>
            </a:r>
            <a:r>
              <a:rPr lang="el-GR" sz="2400" dirty="0" err="1" smtClean="0"/>
              <a:t>φαρμακο</a:t>
            </a:r>
            <a:r>
              <a:rPr lang="en-US" sz="2400" dirty="0" smtClean="0"/>
              <a:t>-</a:t>
            </a:r>
            <a:r>
              <a:rPr lang="el-GR" sz="2400" dirty="0" smtClean="0"/>
              <a:t>δυναμική και βιολογική επίδραση. </a:t>
            </a:r>
            <a:endParaRPr lang="el-GR" sz="2400" dirty="0"/>
          </a:p>
        </p:txBody>
      </p:sp>
      <p:sp>
        <p:nvSpPr>
          <p:cNvPr id="4" name="3 - TextBox"/>
          <p:cNvSpPr txBox="1"/>
          <p:nvPr/>
        </p:nvSpPr>
        <p:spPr>
          <a:xfrm>
            <a:off x="1331640" y="476672"/>
            <a:ext cx="6768752" cy="646331"/>
          </a:xfrm>
          <a:prstGeom prst="rect">
            <a:avLst/>
          </a:prstGeom>
          <a:noFill/>
        </p:spPr>
        <p:txBody>
          <a:bodyPr wrap="square" rtlCol="0">
            <a:spAutoFit/>
          </a:bodyPr>
          <a:lstStyle/>
          <a:p>
            <a:pPr algn="ctr"/>
            <a:r>
              <a:rPr lang="el-GR" sz="3200" dirty="0" smtClean="0"/>
              <a:t>Τι είναι η </a:t>
            </a:r>
            <a:r>
              <a:rPr lang="el-GR" sz="3200" dirty="0" err="1" smtClean="0"/>
              <a:t>Ποσιθεραπεία</a:t>
            </a:r>
            <a:r>
              <a:rPr lang="en-US" sz="3600" dirty="0" smtClean="0"/>
              <a:t>;</a:t>
            </a:r>
            <a:endParaRPr lang="ru-RU"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4 - Εικόνα" descr="asvanyviz_shutterstock_127051145.jpg"/>
          <p:cNvPicPr>
            <a:picLocks noChangeAspect="1"/>
          </p:cNvPicPr>
          <p:nvPr/>
        </p:nvPicPr>
        <p:blipFill>
          <a:blip r:embed="rId3" cstate="print"/>
          <a:stretch>
            <a:fillRect/>
          </a:stretch>
        </p:blipFill>
        <p:spPr>
          <a:xfrm>
            <a:off x="251520" y="1844824"/>
            <a:ext cx="2565499" cy="3863641"/>
          </a:xfrm>
          <a:prstGeom prst="rect">
            <a:avLst/>
          </a:prstGeom>
        </p:spPr>
      </p:pic>
      <p:sp>
        <p:nvSpPr>
          <p:cNvPr id="3" name="2 - Ορθογώνιο"/>
          <p:cNvSpPr/>
          <p:nvPr/>
        </p:nvSpPr>
        <p:spPr>
          <a:xfrm>
            <a:off x="3131840" y="1700808"/>
            <a:ext cx="5400600" cy="4154984"/>
          </a:xfrm>
          <a:prstGeom prst="rect">
            <a:avLst/>
          </a:prstGeom>
        </p:spPr>
        <p:txBody>
          <a:bodyPr wrap="square">
            <a:spAutoFit/>
          </a:bodyPr>
          <a:lstStyle/>
          <a:p>
            <a:pPr fontAlgn="base"/>
            <a:r>
              <a:rPr lang="el-GR" sz="2400" b="1" dirty="0" smtClean="0"/>
              <a:t>Νοσήματα του Γαστρεντερικού Συστήματος</a:t>
            </a:r>
          </a:p>
          <a:p>
            <a:pPr fontAlgn="base"/>
            <a:endParaRPr lang="el-GR" sz="2400" dirty="0" smtClean="0"/>
          </a:p>
          <a:p>
            <a:pPr fontAlgn="base"/>
            <a:r>
              <a:rPr lang="el-GR" sz="2400" dirty="0" smtClean="0"/>
              <a:t>-Χρόνια Δυσπεψία</a:t>
            </a:r>
            <a:r>
              <a:rPr lang="en-US" sz="2400" dirty="0" smtClean="0"/>
              <a:t>  </a:t>
            </a:r>
            <a:r>
              <a:rPr lang="el-GR" sz="2400" dirty="0" smtClean="0"/>
              <a:t>και χρόνια Δυσκοιλιότητα</a:t>
            </a:r>
          </a:p>
          <a:p>
            <a:pPr fontAlgn="base"/>
            <a:r>
              <a:rPr lang="el-GR" sz="2400" dirty="0" smtClean="0"/>
              <a:t>-Σύνδρομο ευερέθιστου εντέρου</a:t>
            </a:r>
          </a:p>
          <a:p>
            <a:pPr fontAlgn="base"/>
            <a:r>
              <a:rPr lang="el-GR" sz="2400" dirty="0" smtClean="0"/>
              <a:t>-Έλκος στομάχου και δωδεκαδακτύλου (Προϋπόθεση να είναι </a:t>
            </a:r>
            <a:r>
              <a:rPr lang="el-GR" sz="2400" dirty="0" err="1" smtClean="0"/>
              <a:t>ουλοποιημένο</a:t>
            </a:r>
            <a:r>
              <a:rPr lang="el-GR" sz="2400" dirty="0" smtClean="0"/>
              <a:t> και όχι σε ενεργή φάση)</a:t>
            </a:r>
            <a:endParaRPr lang="en-US" sz="2400" dirty="0" smtClean="0"/>
          </a:p>
          <a:p>
            <a:pPr fontAlgn="base"/>
            <a:r>
              <a:rPr lang="en-US" sz="2400" dirty="0" smtClean="0"/>
              <a:t>-</a:t>
            </a:r>
            <a:r>
              <a:rPr lang="el-GR" sz="2400" dirty="0" smtClean="0"/>
              <a:t>Σύνδρομο </a:t>
            </a:r>
            <a:r>
              <a:rPr lang="el-GR" sz="2400" dirty="0" err="1" smtClean="0"/>
              <a:t>δυσαπορρόφησης</a:t>
            </a:r>
            <a:endParaRPr lang="el-GR" sz="2400" dirty="0" smtClean="0"/>
          </a:p>
          <a:p>
            <a:pPr fontAlgn="base"/>
            <a:r>
              <a:rPr lang="el-GR" sz="2400" dirty="0" smtClean="0"/>
              <a:t>-Κολίτιδα (ελκώδης/</a:t>
            </a:r>
            <a:r>
              <a:rPr lang="el-GR" sz="2400" dirty="0" err="1" smtClean="0"/>
              <a:t>σπαστικ</a:t>
            </a:r>
            <a:r>
              <a:rPr lang="el-GR" sz="2400" dirty="0" smtClean="0"/>
              <a:t>ή)</a:t>
            </a:r>
          </a:p>
        </p:txBody>
      </p:sp>
      <p:sp>
        <p:nvSpPr>
          <p:cNvPr id="4" name="3 - TextBox"/>
          <p:cNvSpPr txBox="1"/>
          <p:nvPr/>
        </p:nvSpPr>
        <p:spPr>
          <a:xfrm>
            <a:off x="755576" y="692696"/>
            <a:ext cx="7416824" cy="523220"/>
          </a:xfrm>
          <a:prstGeom prst="rect">
            <a:avLst/>
          </a:prstGeom>
          <a:noFill/>
        </p:spPr>
        <p:txBody>
          <a:bodyPr wrap="square" rtlCol="0">
            <a:spAutoFit/>
          </a:bodyPr>
          <a:lstStyle/>
          <a:p>
            <a:pPr algn="ctr"/>
            <a:r>
              <a:rPr lang="el-GR" sz="2800" dirty="0" smtClean="0"/>
              <a:t>Η ΠΟΣΙΘΕΡΑΠΕΙΑ ΕΝΔΕΙΚΝΥΤΑΙ ΓΕΝΙΚΑ ΣΕ: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4 - Εικόνα" descr="asvanyviz_shutterstock_127051145.jpg"/>
          <p:cNvPicPr>
            <a:picLocks noChangeAspect="1"/>
          </p:cNvPicPr>
          <p:nvPr/>
        </p:nvPicPr>
        <p:blipFill>
          <a:blip r:embed="rId3" cstate="print"/>
          <a:stretch>
            <a:fillRect/>
          </a:stretch>
        </p:blipFill>
        <p:spPr>
          <a:xfrm>
            <a:off x="251520" y="1916832"/>
            <a:ext cx="2565499" cy="3863641"/>
          </a:xfrm>
          <a:prstGeom prst="rect">
            <a:avLst/>
          </a:prstGeom>
        </p:spPr>
      </p:pic>
      <p:sp>
        <p:nvSpPr>
          <p:cNvPr id="3" name="2 - Ορθογώνιο"/>
          <p:cNvSpPr/>
          <p:nvPr/>
        </p:nvSpPr>
        <p:spPr>
          <a:xfrm>
            <a:off x="2915816" y="1628800"/>
            <a:ext cx="5544616" cy="4524315"/>
          </a:xfrm>
          <a:prstGeom prst="rect">
            <a:avLst/>
          </a:prstGeom>
        </p:spPr>
        <p:txBody>
          <a:bodyPr wrap="square">
            <a:spAutoFit/>
          </a:bodyPr>
          <a:lstStyle/>
          <a:p>
            <a:pPr fontAlgn="base"/>
            <a:r>
              <a:rPr lang="el-GR" sz="2400" b="1" dirty="0" smtClean="0"/>
              <a:t>Παθήσεις του Ήπατος και των χοληφόρων οδών</a:t>
            </a:r>
          </a:p>
          <a:p>
            <a:pPr fontAlgn="base"/>
            <a:endParaRPr lang="el-GR" sz="2400" b="1" dirty="0" smtClean="0"/>
          </a:p>
          <a:p>
            <a:pPr fontAlgn="base"/>
            <a:r>
              <a:rPr lang="el-GR" sz="2400" b="1" dirty="0" smtClean="0"/>
              <a:t> -</a:t>
            </a:r>
            <a:r>
              <a:rPr lang="el-GR" sz="2400" dirty="0" smtClean="0"/>
              <a:t>Χρόνια Χολοκυστίτιδα</a:t>
            </a:r>
          </a:p>
          <a:p>
            <a:pPr fontAlgn="base"/>
            <a:r>
              <a:rPr lang="el-GR" sz="2400" dirty="0" smtClean="0"/>
              <a:t>-Χολολιθίαση και </a:t>
            </a:r>
            <a:r>
              <a:rPr lang="el-GR" sz="2400" dirty="0" err="1" smtClean="0"/>
              <a:t>Χοληδοχολιθίαση</a:t>
            </a:r>
            <a:r>
              <a:rPr lang="el-GR" sz="2400" dirty="0" smtClean="0"/>
              <a:t>  (Προϋπόθεση είναι να έχει περάσει τουλάχιστον ένας μήνας από τον τελευταίο κολικό και να μη λαμβάνουν φάρμακα)</a:t>
            </a:r>
          </a:p>
          <a:p>
            <a:pPr fontAlgn="base"/>
            <a:r>
              <a:rPr lang="el-GR" sz="2400" dirty="0" smtClean="0"/>
              <a:t>-Ηπατικές δυσλειτουργίες &amp; Εκφύλιση ήπατος</a:t>
            </a:r>
          </a:p>
          <a:p>
            <a:pPr fontAlgn="base"/>
            <a:r>
              <a:rPr lang="el-GR" sz="2400" dirty="0" smtClean="0"/>
              <a:t>- Με </a:t>
            </a:r>
            <a:r>
              <a:rPr lang="el-GR" sz="2400" dirty="0" err="1" smtClean="0"/>
              <a:t>συγχορήγηση</a:t>
            </a:r>
            <a:r>
              <a:rPr lang="el-GR" sz="2400" dirty="0" smtClean="0"/>
              <a:t> βιταμίνης  </a:t>
            </a:r>
            <a:r>
              <a:rPr lang="en-US" sz="2400" dirty="0" smtClean="0"/>
              <a:t>C</a:t>
            </a:r>
            <a:r>
              <a:rPr lang="el-GR" sz="2400" dirty="0" smtClean="0"/>
              <a:t> βοηθάει σε ηπατικές νόσους και στο αιμοποιητικό</a:t>
            </a:r>
          </a:p>
        </p:txBody>
      </p:sp>
      <p:sp>
        <p:nvSpPr>
          <p:cNvPr id="4" name="3 - TextBox"/>
          <p:cNvSpPr txBox="1"/>
          <p:nvPr/>
        </p:nvSpPr>
        <p:spPr>
          <a:xfrm>
            <a:off x="755576" y="620688"/>
            <a:ext cx="7416824" cy="523220"/>
          </a:xfrm>
          <a:prstGeom prst="rect">
            <a:avLst/>
          </a:prstGeom>
          <a:noFill/>
        </p:spPr>
        <p:txBody>
          <a:bodyPr wrap="square" rtlCol="0">
            <a:spAutoFit/>
          </a:bodyPr>
          <a:lstStyle/>
          <a:p>
            <a:pPr algn="ctr"/>
            <a:r>
              <a:rPr lang="el-GR" sz="2800" dirty="0" smtClean="0"/>
              <a:t>Η ΠΟΣΙΘΕΡΑΠΕΙΑ ΕΝΔΕΙΚΝΥΤΑΙ ΓΕΝΙΚΑ ΣΕ: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4 - Εικόνα" descr="asvanyviz_shutterstock_127051145.jpg"/>
          <p:cNvPicPr>
            <a:picLocks noChangeAspect="1"/>
          </p:cNvPicPr>
          <p:nvPr/>
        </p:nvPicPr>
        <p:blipFill>
          <a:blip r:embed="rId2" cstate="print"/>
          <a:stretch>
            <a:fillRect/>
          </a:stretch>
        </p:blipFill>
        <p:spPr>
          <a:xfrm>
            <a:off x="323528" y="1556792"/>
            <a:ext cx="2613313" cy="3935649"/>
          </a:xfrm>
          <a:prstGeom prst="rect">
            <a:avLst/>
          </a:prstGeom>
        </p:spPr>
      </p:pic>
      <p:sp>
        <p:nvSpPr>
          <p:cNvPr id="3" name="2 - Ορθογώνιο"/>
          <p:cNvSpPr/>
          <p:nvPr/>
        </p:nvSpPr>
        <p:spPr>
          <a:xfrm>
            <a:off x="3347864" y="1700808"/>
            <a:ext cx="5256584" cy="3416320"/>
          </a:xfrm>
          <a:prstGeom prst="rect">
            <a:avLst/>
          </a:prstGeom>
        </p:spPr>
        <p:txBody>
          <a:bodyPr wrap="square">
            <a:spAutoFit/>
          </a:bodyPr>
          <a:lstStyle/>
          <a:p>
            <a:pPr fontAlgn="base"/>
            <a:r>
              <a:rPr lang="el-GR" sz="2400" b="1" dirty="0" smtClean="0"/>
              <a:t>Παθήσεις των ουροφόρων οδών και διαταραχές της θρέψης</a:t>
            </a:r>
          </a:p>
          <a:p>
            <a:pPr fontAlgn="base"/>
            <a:endParaRPr lang="el-GR" sz="2400" dirty="0" smtClean="0"/>
          </a:p>
          <a:p>
            <a:pPr fontAlgn="base"/>
            <a:r>
              <a:rPr lang="el-GR" sz="2400" dirty="0" smtClean="0"/>
              <a:t>-Χρόνια Κυστίτιδα </a:t>
            </a:r>
          </a:p>
          <a:p>
            <a:pPr fontAlgn="base"/>
            <a:r>
              <a:rPr lang="el-GR" sz="2400" dirty="0" smtClean="0"/>
              <a:t>-Λιθίαση ουροδόχου κύστης</a:t>
            </a:r>
          </a:p>
          <a:p>
            <a:pPr fontAlgn="base"/>
            <a:r>
              <a:rPr lang="el-GR" sz="2400" dirty="0" smtClean="0"/>
              <a:t>-ψαμμίαση ουρική</a:t>
            </a:r>
          </a:p>
          <a:p>
            <a:pPr fontAlgn="base"/>
            <a:r>
              <a:rPr lang="el-GR" sz="2400" dirty="0" smtClean="0"/>
              <a:t>-</a:t>
            </a:r>
            <a:r>
              <a:rPr lang="el-GR" sz="2400" dirty="0" err="1" smtClean="0"/>
              <a:t>Πρωτεϊνουρία</a:t>
            </a:r>
            <a:r>
              <a:rPr lang="el-GR" sz="2400" dirty="0" smtClean="0"/>
              <a:t> (λευκωματουρία)</a:t>
            </a:r>
          </a:p>
          <a:p>
            <a:pPr fontAlgn="base"/>
            <a:r>
              <a:rPr lang="el-GR" sz="2400" dirty="0" smtClean="0"/>
              <a:t>-Παχυσαρκία</a:t>
            </a:r>
          </a:p>
          <a:p>
            <a:pPr fontAlgn="base"/>
            <a:r>
              <a:rPr lang="el-GR" sz="2400" dirty="0" smtClean="0"/>
              <a:t>-Συσσώρευση Τοξινών</a:t>
            </a:r>
            <a:endParaRPr lang="el-GR" sz="2400" dirty="0"/>
          </a:p>
        </p:txBody>
      </p:sp>
      <p:sp>
        <p:nvSpPr>
          <p:cNvPr id="4" name="3 - TextBox"/>
          <p:cNvSpPr txBox="1"/>
          <p:nvPr/>
        </p:nvSpPr>
        <p:spPr>
          <a:xfrm>
            <a:off x="755576" y="476672"/>
            <a:ext cx="7416824" cy="523220"/>
          </a:xfrm>
          <a:prstGeom prst="rect">
            <a:avLst/>
          </a:prstGeom>
          <a:noFill/>
        </p:spPr>
        <p:txBody>
          <a:bodyPr wrap="square" rtlCol="0">
            <a:spAutoFit/>
          </a:bodyPr>
          <a:lstStyle/>
          <a:p>
            <a:pPr algn="ctr"/>
            <a:r>
              <a:rPr lang="el-GR" sz="2800" dirty="0" smtClean="0"/>
              <a:t>Η ΠΟΣΙΘΕΡΑΠΕΙΑ ΕΝΔΕΙΚΝΥΤΑΙ ΓΕΝΙΚΑ ΣΕ:</a:t>
            </a:r>
          </a:p>
        </p:txBody>
      </p:sp>
      <p:sp>
        <p:nvSpPr>
          <p:cNvPr id="2049" name="Rectangle 1"/>
          <p:cNvSpPr>
            <a:spLocks noChangeArrowheads="1"/>
          </p:cNvSpPr>
          <p:nvPr/>
        </p:nvSpPr>
        <p:spPr bwMode="auto">
          <a:xfrm>
            <a:off x="827584" y="6093296"/>
            <a:ext cx="79208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Β. </a:t>
            </a:r>
            <a:r>
              <a:rPr kumimoji="0" lang="en-US" sz="1400" b="0" i="1"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StrobI</a:t>
            </a:r>
            <a:r>
              <a:rPr kumimoji="0" lang="en-US" sz="14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(1989) "</a:t>
            </a:r>
            <a:r>
              <a:rPr kumimoji="0" lang="en-US" sz="1400" b="0" i="1"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Der</a:t>
            </a:r>
            <a:r>
              <a:rPr kumimoji="0" lang="en-US" sz="14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n-US" sz="1400" b="0" i="1"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alte</a:t>
            </a:r>
            <a:r>
              <a:rPr kumimoji="0" lang="en-US" sz="14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n-US" sz="1400" b="0" i="1"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Mensch</a:t>
            </a:r>
            <a:r>
              <a:rPr kumimoji="0" lang="en-US" sz="14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n-US" sz="1400" b="0" i="1"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im</a:t>
            </a:r>
            <a:r>
              <a:rPr kumimoji="0" lang="en-US" sz="14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n-US" sz="1400" b="0" i="1"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Kochsaizkurort</a:t>
            </a:r>
            <a:r>
              <a:rPr kumimoji="0" lang="en-US" sz="14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Z. Phys. Med. </a:t>
            </a:r>
            <a:r>
              <a:rPr kumimoji="0" lang="en-US" sz="1400" b="0" i="1"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Baln</a:t>
            </a:r>
            <a:r>
              <a:rPr kumimoji="0" lang="en-US" sz="14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Med.Klim.l8,364-368</a:t>
            </a: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l="-30000" r="-30000"/>
          </a:stretch>
        </a:blipFill>
        <a:effectLst/>
      </p:bgPr>
    </p:bg>
    <p:spTree>
      <p:nvGrpSpPr>
        <p:cNvPr id="1" name=""/>
        <p:cNvGrpSpPr/>
        <p:nvPr/>
      </p:nvGrpSpPr>
      <p:grpSpPr>
        <a:xfrm>
          <a:off x="0" y="0"/>
          <a:ext cx="0" cy="0"/>
          <a:chOff x="0" y="0"/>
          <a:chExt cx="0" cy="0"/>
        </a:xfrm>
      </p:grpSpPr>
      <p:sp>
        <p:nvSpPr>
          <p:cNvPr id="2" name="1 - TextBox"/>
          <p:cNvSpPr txBox="1"/>
          <p:nvPr/>
        </p:nvSpPr>
        <p:spPr>
          <a:xfrm>
            <a:off x="611560" y="692696"/>
            <a:ext cx="7848872"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2800" dirty="0" smtClean="0"/>
              <a:t>Και μη ξεχνάμε ότι το νερό βοηθάει στη γενική ενυδάτωση του οργανισμού!!!</a:t>
            </a:r>
            <a:endParaRPr lang="el-GR" sz="2800" dirty="0"/>
          </a:p>
        </p:txBody>
      </p:sp>
      <p:sp>
        <p:nvSpPr>
          <p:cNvPr id="3" name="2 - TextBox"/>
          <p:cNvSpPr txBox="1"/>
          <p:nvPr/>
        </p:nvSpPr>
        <p:spPr>
          <a:xfrm>
            <a:off x="1331640" y="2780928"/>
            <a:ext cx="6552728"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Blip>
                <a:blip r:embed="rId3"/>
              </a:buBlip>
            </a:pPr>
            <a:r>
              <a:rPr lang="el-GR" sz="2400" dirty="0" smtClean="0"/>
              <a:t>  Αυξάνει τις καύσεις του οργανισμού</a:t>
            </a:r>
          </a:p>
          <a:p>
            <a:pPr>
              <a:buBlip>
                <a:blip r:embed="rId3"/>
              </a:buBlip>
            </a:pPr>
            <a:endParaRPr lang="el-GR" sz="2400" dirty="0" smtClean="0"/>
          </a:p>
          <a:p>
            <a:pPr>
              <a:buBlip>
                <a:blip r:embed="rId3"/>
              </a:buBlip>
            </a:pPr>
            <a:r>
              <a:rPr lang="el-GR" sz="2400" dirty="0" smtClean="0"/>
              <a:t>  Ενυδατώνει </a:t>
            </a:r>
          </a:p>
          <a:p>
            <a:pPr>
              <a:buBlip>
                <a:blip r:embed="rId3"/>
              </a:buBlip>
            </a:pPr>
            <a:endParaRPr lang="el-GR" sz="2400" dirty="0" smtClean="0"/>
          </a:p>
          <a:p>
            <a:pPr>
              <a:buBlip>
                <a:blip r:embed="rId3"/>
              </a:buBlip>
            </a:pPr>
            <a:r>
              <a:rPr lang="el-GR" sz="2400" dirty="0" smtClean="0"/>
              <a:t>  Βοηθάει στη χώνεψη της τροφής</a:t>
            </a:r>
          </a:p>
          <a:p>
            <a:pPr>
              <a:buBlip>
                <a:blip r:embed="rId3"/>
              </a:buBlip>
            </a:pPr>
            <a:endParaRPr lang="el-GR" sz="2400" dirty="0" smtClean="0"/>
          </a:p>
          <a:p>
            <a:pPr>
              <a:buBlip>
                <a:blip r:embed="rId3"/>
              </a:buBlip>
            </a:pPr>
            <a:r>
              <a:rPr lang="el-GR" sz="2400" dirty="0" smtClean="0"/>
              <a:t>  Καθαρίζει τον οργανισμό από τοξίνες</a:t>
            </a:r>
          </a:p>
          <a:p>
            <a:pPr>
              <a:buBlip>
                <a:blip r:embed="rId3"/>
              </a:buBlip>
            </a:pPr>
            <a:endParaRPr lang="el-GR" sz="2400" dirty="0" smtClean="0"/>
          </a:p>
          <a:p>
            <a:pPr>
              <a:buBlip>
                <a:blip r:embed="rId3"/>
              </a:buBlip>
            </a:pPr>
            <a:r>
              <a:rPr lang="el-GR" sz="2400" dirty="0" smtClean="0"/>
              <a:t>  Βελτιώνει τη νεφρική λειτουργία</a:t>
            </a:r>
            <a:endParaRPr lang="el-G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TotalTime>
  <Words>1632</Words>
  <Application>Microsoft Office PowerPoint</Application>
  <PresentationFormat>Προβολή στην οθόνη (4:3)</PresentationFormat>
  <Paragraphs>190</Paragraphs>
  <Slides>33</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Οι ευεργετικές δράσεις της Ποσιθεραπείας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nicoleta</dc:creator>
  <cp:lastModifiedBy>H. Kalliaras</cp:lastModifiedBy>
  <cp:revision>251</cp:revision>
  <dcterms:created xsi:type="dcterms:W3CDTF">2016-12-10T10:20:28Z</dcterms:created>
  <dcterms:modified xsi:type="dcterms:W3CDTF">2016-12-15T12:43:30Z</dcterms:modified>
</cp:coreProperties>
</file>